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handoutMasterIdLst>
    <p:handoutMasterId r:id="rId34"/>
  </p:handoutMasterIdLst>
  <p:sldIdLst>
    <p:sldId id="256" r:id="rId2"/>
    <p:sldId id="280" r:id="rId3"/>
    <p:sldId id="324" r:id="rId4"/>
    <p:sldId id="257" r:id="rId5"/>
    <p:sldId id="340" r:id="rId6"/>
    <p:sldId id="342" r:id="rId7"/>
    <p:sldId id="337" r:id="rId8"/>
    <p:sldId id="334" r:id="rId9"/>
    <p:sldId id="335" r:id="rId10"/>
    <p:sldId id="325" r:id="rId11"/>
    <p:sldId id="312" r:id="rId12"/>
    <p:sldId id="343" r:id="rId13"/>
    <p:sldId id="338" r:id="rId14"/>
    <p:sldId id="339" r:id="rId15"/>
    <p:sldId id="320" r:id="rId16"/>
    <p:sldId id="321" r:id="rId17"/>
    <p:sldId id="305" r:id="rId18"/>
    <p:sldId id="313" r:id="rId19"/>
    <p:sldId id="306" r:id="rId20"/>
    <p:sldId id="307" r:id="rId21"/>
    <p:sldId id="308" r:id="rId22"/>
    <p:sldId id="326" r:id="rId23"/>
    <p:sldId id="323" r:id="rId24"/>
    <p:sldId id="327" r:id="rId25"/>
    <p:sldId id="328" r:id="rId26"/>
    <p:sldId id="329" r:id="rId27"/>
    <p:sldId id="330" r:id="rId28"/>
    <p:sldId id="344" r:id="rId29"/>
    <p:sldId id="331" r:id="rId30"/>
    <p:sldId id="333" r:id="rId31"/>
    <p:sldId id="290" r:id="rId32"/>
  </p:sldIdLst>
  <p:sldSz cx="9144000" cy="6858000" type="screen4x3"/>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vertBarState="maximized">
    <p:restoredLeft sz="15620"/>
    <p:restoredTop sz="94660"/>
  </p:normalViewPr>
  <p:slideViewPr>
    <p:cSldViewPr>
      <p:cViewPr>
        <p:scale>
          <a:sx n="110" d="100"/>
          <a:sy n="110" d="100"/>
        </p:scale>
        <p:origin x="102" y="9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3763" cy="467071"/>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sz="quarter" idx="1"/>
          </p:nvPr>
        </p:nvSpPr>
        <p:spPr>
          <a:xfrm>
            <a:off x="3939466" y="1"/>
            <a:ext cx="3013763" cy="467071"/>
          </a:xfrm>
          <a:prstGeom prst="rect">
            <a:avLst/>
          </a:prstGeom>
        </p:spPr>
        <p:txBody>
          <a:bodyPr vert="horz" lIns="91440" tIns="45720" rIns="91440" bIns="45720" rtlCol="0"/>
          <a:lstStyle>
            <a:lvl1pPr algn="r">
              <a:defRPr sz="1200"/>
            </a:lvl1pPr>
          </a:lstStyle>
          <a:p>
            <a:r>
              <a:rPr lang="en-US"/>
              <a:t>6/4/2016</a:t>
            </a:r>
            <a:endParaRPr lang="en-IN"/>
          </a:p>
        </p:txBody>
      </p:sp>
      <p:sp>
        <p:nvSpPr>
          <p:cNvPr id="4" name="Footer Placeholder 3"/>
          <p:cNvSpPr>
            <a:spLocks noGrp="1"/>
          </p:cNvSpPr>
          <p:nvPr>
            <p:ph type="ftr" sz="quarter" idx="2"/>
          </p:nvPr>
        </p:nvSpPr>
        <p:spPr>
          <a:xfrm>
            <a:off x="0" y="8842029"/>
            <a:ext cx="3013763" cy="467071"/>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p:cNvSpPr>
            <a:spLocks noGrp="1"/>
          </p:cNvSpPr>
          <p:nvPr>
            <p:ph type="sldNum" sz="quarter" idx="3"/>
          </p:nvPr>
        </p:nvSpPr>
        <p:spPr>
          <a:xfrm>
            <a:off x="3939466" y="8842029"/>
            <a:ext cx="3013763" cy="467071"/>
          </a:xfrm>
          <a:prstGeom prst="rect">
            <a:avLst/>
          </a:prstGeom>
        </p:spPr>
        <p:txBody>
          <a:bodyPr vert="horz" lIns="91440" tIns="45720" rIns="91440" bIns="45720" rtlCol="0" anchor="b"/>
          <a:lstStyle>
            <a:lvl1pPr algn="r">
              <a:defRPr sz="1200"/>
            </a:lvl1pPr>
          </a:lstStyle>
          <a:p>
            <a:fld id="{55A1C161-596F-4E2A-8770-F9023D3FA368}" type="slidenum">
              <a:rPr lang="en-IN" smtClean="0"/>
              <a:pPr/>
              <a:t>‹#›</a:t>
            </a:fld>
            <a:endParaRPr lang="en-IN"/>
          </a:p>
        </p:txBody>
      </p:sp>
    </p:spTree>
    <p:extLst>
      <p:ext uri="{BB962C8B-B14F-4D97-AF65-F5344CB8AC3E}">
        <p14:creationId xmlns:p14="http://schemas.microsoft.com/office/powerpoint/2010/main" xmlns="" val="20997214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r>
              <a:rPr lang="en-US"/>
              <a:t>6/4/2016</a:t>
            </a:r>
            <a:endParaRPr lang="en-IN"/>
          </a:p>
        </p:txBody>
      </p:sp>
      <p:sp>
        <p:nvSpPr>
          <p:cNvPr id="4" name="Slide Image Placeholder 3"/>
          <p:cNvSpPr>
            <a:spLocks noGrp="1" noRot="1" noChangeAspect="1"/>
          </p:cNvSpPr>
          <p:nvPr>
            <p:ph type="sldImg" idx="2"/>
          </p:nvPr>
        </p:nvSpPr>
        <p:spPr>
          <a:xfrm>
            <a:off x="1149350" y="698500"/>
            <a:ext cx="4656138" cy="3490913"/>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95484" y="4421823"/>
            <a:ext cx="5563870" cy="4189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D3B8758D-3C2F-4C41-83F8-7317055FC779}" type="slidenum">
              <a:rPr lang="en-IN" smtClean="0"/>
              <a:pPr/>
              <a:t>‹#›</a:t>
            </a:fld>
            <a:endParaRPr lang="en-IN"/>
          </a:p>
        </p:txBody>
      </p:sp>
    </p:spTree>
    <p:extLst>
      <p:ext uri="{BB962C8B-B14F-4D97-AF65-F5344CB8AC3E}">
        <p14:creationId xmlns:p14="http://schemas.microsoft.com/office/powerpoint/2010/main" xmlns="" val="243476507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3B8758D-3C2F-4C41-83F8-7317055FC779}" type="slidenum">
              <a:rPr lang="en-IN" smtClean="0"/>
              <a:pPr/>
              <a:t>1</a:t>
            </a:fld>
            <a:endParaRPr lang="en-IN"/>
          </a:p>
        </p:txBody>
      </p:sp>
      <p:sp>
        <p:nvSpPr>
          <p:cNvPr id="5" name="Date Placeholder 4"/>
          <p:cNvSpPr>
            <a:spLocks noGrp="1"/>
          </p:cNvSpPr>
          <p:nvPr>
            <p:ph type="dt" idx="11"/>
          </p:nvPr>
        </p:nvSpPr>
        <p:spPr/>
        <p:txBody>
          <a:bodyPr/>
          <a:lstStyle/>
          <a:p>
            <a:r>
              <a:rPr lang="en-US"/>
              <a:t>6/4/2016</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r>
              <a:rPr lang="en-US"/>
              <a:t>6/4/2016</a:t>
            </a:r>
            <a:endParaRPr lang="en-IN"/>
          </a:p>
        </p:txBody>
      </p:sp>
      <p:sp>
        <p:nvSpPr>
          <p:cNvPr id="5" name="Slide Number Placeholder 4"/>
          <p:cNvSpPr>
            <a:spLocks noGrp="1"/>
          </p:cNvSpPr>
          <p:nvPr>
            <p:ph type="sldNum" sz="quarter" idx="11"/>
          </p:nvPr>
        </p:nvSpPr>
        <p:spPr/>
        <p:txBody>
          <a:bodyPr/>
          <a:lstStyle/>
          <a:p>
            <a:fld id="{D3B8758D-3C2F-4C41-83F8-7317055FC779}" type="slidenum">
              <a:rPr lang="en-IN" smtClean="0"/>
              <a:pPr/>
              <a:t>2</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1D8BD707-D9CF-40AE-B4C6-C98DA3205C09}" type="datetimeFigureOut">
              <a:rPr lang="en-US" smtClean="0"/>
              <a:pPr/>
              <a:t>9/2/2026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1D8BD707-D9CF-40AE-B4C6-C98DA3205C09}" type="datetimeFigureOut">
              <a:rPr lang="en-US" smtClean="0"/>
              <a:pPr/>
              <a:t>9/2/2026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gras.mahakosh.gov.in/echallan/"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447800" y="1295400"/>
            <a:ext cx="6400800" cy="4648200"/>
          </a:xfrm>
        </p:spPr>
        <p:txBody>
          <a:bodyPr>
            <a:normAutofit/>
          </a:bodyPr>
          <a:lstStyle/>
          <a:p>
            <a:pPr algn="ctr"/>
            <a:r>
              <a:rPr lang="en-US" sz="6600" dirty="0"/>
              <a:t>Welcome</a:t>
            </a:r>
          </a:p>
          <a:p>
            <a:pPr algn="ctr"/>
            <a:r>
              <a:rPr lang="en-US" sz="6600" dirty="0"/>
              <a:t>At</a:t>
            </a:r>
          </a:p>
          <a:p>
            <a:pPr algn="ctr"/>
            <a:r>
              <a:rPr lang="en-US" sz="6600" dirty="0"/>
              <a:t>BIPARD</a:t>
            </a:r>
          </a:p>
          <a:p>
            <a:pPr algn="ctr"/>
            <a:r>
              <a:rPr lang="en-US" sz="4800" dirty="0"/>
              <a:t>    </a:t>
            </a:r>
            <a:endParaRPr lang="en-IN"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Topic</a:t>
            </a:r>
          </a:p>
        </p:txBody>
      </p:sp>
      <p:sp>
        <p:nvSpPr>
          <p:cNvPr id="3" name="Content Placeholder 2"/>
          <p:cNvSpPr>
            <a:spLocks noGrp="1"/>
          </p:cNvSpPr>
          <p:nvPr>
            <p:ph idx="1"/>
          </p:nvPr>
        </p:nvSpPr>
        <p:spPr/>
        <p:txBody>
          <a:bodyPr>
            <a:normAutofit fontScale="92500"/>
          </a:bodyPr>
          <a:lstStyle/>
          <a:p>
            <a:pPr>
              <a:buNone/>
            </a:pPr>
            <a:r>
              <a:rPr lang="en-US" dirty="0"/>
              <a:t>        </a:t>
            </a:r>
            <a:r>
              <a:rPr lang="en-US" dirty="0" smtClean="0"/>
              <a:t> </a:t>
            </a:r>
            <a:r>
              <a:rPr lang="en-US" sz="9600" b="1" dirty="0" smtClean="0">
                <a:solidFill>
                  <a:srgbClr val="C00000"/>
                </a:solidFill>
              </a:rPr>
              <a:t>Bihar Treasury Code </a:t>
            </a:r>
          </a:p>
          <a:p>
            <a:pPr>
              <a:buNone/>
            </a:pPr>
            <a:r>
              <a:rPr lang="en-US" sz="3600" dirty="0" smtClean="0">
                <a:solidFill>
                  <a:srgbClr val="FF0000"/>
                </a:solidFill>
              </a:rPr>
              <a:t> </a:t>
            </a:r>
            <a:endParaRPr lang="en-US" sz="3600" dirty="0">
              <a:solidFill>
                <a:srgbClr val="FF0000"/>
              </a:solidFill>
            </a:endParaRPr>
          </a:p>
          <a:p>
            <a:pPr>
              <a:buNone/>
            </a:pPr>
            <a:r>
              <a:rPr lang="en-US" sz="4000" dirty="0">
                <a:solidFill>
                  <a:srgbClr val="FF0000"/>
                </a:solidFill>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endParaRPr lang="en-US" sz="3600" dirty="0" smtClean="0">
              <a:solidFill>
                <a:srgbClr val="0070C0"/>
              </a:solidFill>
            </a:endParaRPr>
          </a:p>
          <a:p>
            <a:pPr>
              <a:buNone/>
            </a:pPr>
            <a:r>
              <a:rPr lang="en-US" sz="3600" dirty="0" smtClean="0">
                <a:solidFill>
                  <a:srgbClr val="0070C0"/>
                </a:solidFill>
              </a:rPr>
              <a:t>    </a:t>
            </a:r>
            <a:r>
              <a:rPr lang="en-US" sz="3600" dirty="0" smtClean="0">
                <a:solidFill>
                  <a:srgbClr val="00B050"/>
                </a:solidFill>
              </a:rPr>
              <a:t>Receipt of Money in to </a:t>
            </a:r>
          </a:p>
          <a:p>
            <a:pPr>
              <a:buNone/>
            </a:pPr>
            <a:r>
              <a:rPr lang="en-US" sz="3600" dirty="0" smtClean="0">
                <a:solidFill>
                  <a:srgbClr val="0070C0"/>
                </a:solidFill>
              </a:rPr>
              <a:t>                          Government   Account</a:t>
            </a:r>
            <a:endParaRPr lang="en-US" sz="3600" dirty="0">
              <a:solidFill>
                <a:srgbClr val="0070C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2910" y="1785926"/>
            <a:ext cx="8229600" cy="3624266"/>
          </a:xfrm>
        </p:spPr>
        <p:txBody>
          <a:bodyPr>
            <a:normAutofit fontScale="90000"/>
          </a:bodyPr>
          <a:lstStyle/>
          <a:p>
            <a:pPr lvl="0" algn="ctr"/>
            <a:r>
              <a:rPr lang="en-IN" dirty="0"/>
              <a:t/>
            </a:r>
            <a:br>
              <a:rPr lang="en-IN" dirty="0"/>
            </a:br>
            <a:r>
              <a:rPr lang="en-IN" dirty="0" smtClean="0"/>
              <a:t/>
            </a:r>
            <a:br>
              <a:rPr lang="en-IN" dirty="0" smtClean="0"/>
            </a:br>
            <a:r>
              <a:rPr lang="en-IN" dirty="0" smtClean="0"/>
              <a:t/>
            </a:r>
            <a:br>
              <a:rPr lang="en-IN" dirty="0" smtClean="0"/>
            </a:br>
            <a:r>
              <a:rPr lang="en-IN" dirty="0" smtClean="0">
                <a:latin typeface="Times New Roman" pitchFamily="18" charset="0"/>
                <a:cs typeface="Times New Roman" pitchFamily="18" charset="0"/>
              </a:rPr>
              <a:t>By</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Binod</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kumar</a:t>
            </a:r>
            <a:r>
              <a:rPr lang="en-IN" dirty="0">
                <a:solidFill>
                  <a:srgbClr val="FF0000"/>
                </a:solidFill>
                <a:latin typeface="Times New Roman" pitchFamily="18" charset="0"/>
                <a:cs typeface="Times New Roman" pitchFamily="18" charset="0"/>
              </a:rPr>
              <a:t> </a:t>
            </a:r>
            <a:r>
              <a:rPr lang="en-IN" dirty="0" err="1">
                <a:solidFill>
                  <a:srgbClr val="FF0000"/>
                </a:solidFill>
                <a:latin typeface="Times New Roman" pitchFamily="18" charset="0"/>
                <a:cs typeface="Times New Roman" pitchFamily="18" charset="0"/>
              </a:rPr>
              <a:t>sinha</a:t>
            </a:r>
            <a:r>
              <a:rPr lang="en-IN" dirty="0">
                <a:solidFill>
                  <a:srgbClr val="FF0000"/>
                </a:solidFill>
                <a:latin typeface="Times New Roman" pitchFamily="18" charset="0"/>
                <a:cs typeface="Times New Roman" pitchFamily="18" charset="0"/>
              </a:rPr>
              <a:t/>
            </a:r>
            <a:br>
              <a:rPr lang="en-IN" dirty="0">
                <a:solidFill>
                  <a:srgbClr val="FF0000"/>
                </a:solidFill>
                <a:latin typeface="Times New Roman" pitchFamily="18" charset="0"/>
                <a:cs typeface="Times New Roman" pitchFamily="18" charset="0"/>
              </a:rPr>
            </a:br>
            <a:r>
              <a:rPr lang="en-IN" dirty="0">
                <a:solidFill>
                  <a:srgbClr val="00B050"/>
                </a:solidFill>
                <a:latin typeface="Times New Roman" pitchFamily="18" charset="0"/>
                <a:cs typeface="Times New Roman" pitchFamily="18" charset="0"/>
              </a:rPr>
              <a:t>Sr. Audit officer (</a:t>
            </a:r>
            <a:r>
              <a:rPr lang="en-IN" dirty="0" err="1">
                <a:solidFill>
                  <a:srgbClr val="00B050"/>
                </a:solidFill>
                <a:latin typeface="Times New Roman" pitchFamily="18" charset="0"/>
                <a:cs typeface="Times New Roman" pitchFamily="18" charset="0"/>
              </a:rPr>
              <a:t>Rtd</a:t>
            </a:r>
            <a:r>
              <a:rPr lang="en-IN" dirty="0" smtClean="0">
                <a:solidFill>
                  <a:srgbClr val="00B050"/>
                </a:solidFill>
                <a:latin typeface="Times New Roman" pitchFamily="18" charset="0"/>
                <a:cs typeface="Times New Roman" pitchFamily="18" charset="0"/>
              </a:rPr>
              <a:t>.),</a:t>
            </a:r>
            <a:r>
              <a:rPr lang="en-IN" dirty="0" smtClean="0">
                <a:latin typeface="Times New Roman" pitchFamily="18" charset="0"/>
                <a:cs typeface="Times New Roman" pitchFamily="18" charset="0"/>
              </a:rPr>
              <a:t/>
            </a:r>
            <a:br>
              <a:rPr lang="en-IN" dirty="0" smtClean="0">
                <a:latin typeface="Times New Roman" pitchFamily="18" charset="0"/>
                <a:cs typeface="Times New Roman" pitchFamily="18" charset="0"/>
              </a:rPr>
            </a:br>
            <a:r>
              <a:rPr lang="en-IN" dirty="0" smtClean="0">
                <a:latin typeface="Times New Roman" pitchFamily="18" charset="0"/>
                <a:cs typeface="Times New Roman" pitchFamily="18" charset="0"/>
              </a:rPr>
              <a:t> O/o AG (Audit) </a:t>
            </a:r>
            <a:r>
              <a:rPr lang="en-IN" dirty="0" err="1" smtClean="0">
                <a:latin typeface="Times New Roman" pitchFamily="18" charset="0"/>
                <a:cs typeface="Times New Roman" pitchFamily="18" charset="0"/>
              </a:rPr>
              <a:t>Bihar,Patna</a:t>
            </a:r>
            <a:r>
              <a:rPr lang="en-IN" dirty="0" smtClean="0">
                <a:latin typeface="Times New Roman" pitchFamily="18" charset="0"/>
                <a:cs typeface="Times New Roman" pitchFamily="18" charset="0"/>
              </a:rPr>
              <a:t> </a:t>
            </a:r>
            <a:r>
              <a:rPr lang="en-IN" dirty="0">
                <a:latin typeface="Times New Roman" pitchFamily="18" charset="0"/>
                <a:cs typeface="Times New Roman" pitchFamily="18" charset="0"/>
              </a:rPr>
              <a:t/>
            </a:r>
            <a:br>
              <a:rPr lang="en-IN" dirty="0">
                <a:latin typeface="Times New Roman" pitchFamily="18" charset="0"/>
                <a:cs typeface="Times New Roman" pitchFamily="18" charset="0"/>
              </a:rPr>
            </a:br>
            <a:r>
              <a:rPr lang="en-IN" dirty="0">
                <a:solidFill>
                  <a:srgbClr val="00B050"/>
                </a:solidFill>
                <a:latin typeface="Times New Roman" pitchFamily="18" charset="0"/>
                <a:cs typeface="Times New Roman" pitchFamily="18" charset="0"/>
              </a:rPr>
              <a:t>Member IPAI Bihar chapter</a:t>
            </a:r>
            <a:br>
              <a:rPr lang="en-IN" dirty="0">
                <a:solidFill>
                  <a:srgbClr val="00B050"/>
                </a:solidFill>
                <a:latin typeface="Times New Roman" pitchFamily="18" charset="0"/>
                <a:cs typeface="Times New Roman" pitchFamily="18" charset="0"/>
              </a:rPr>
            </a:br>
            <a:endParaRPr lang="en-IN" dirty="0">
              <a:solidFill>
                <a:srgbClr val="00B050"/>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14282" y="1928802"/>
            <a:ext cx="8229600" cy="4389120"/>
          </a:xfrm>
        </p:spPr>
        <p:txBody>
          <a:bodyPr>
            <a:normAutofit fontScale="92500" lnSpcReduction="10000"/>
          </a:bodyPr>
          <a:lstStyle/>
          <a:p>
            <a:r>
              <a:rPr lang="hi-IN" dirty="0" smtClean="0">
                <a:solidFill>
                  <a:srgbClr val="7030A0"/>
                </a:solidFill>
              </a:rPr>
              <a:t>सरकार को कर (</a:t>
            </a:r>
            <a:r>
              <a:rPr lang="en-US" dirty="0" smtClean="0">
                <a:solidFill>
                  <a:srgbClr val="7030A0"/>
                </a:solidFill>
              </a:rPr>
              <a:t>Taxes), </a:t>
            </a:r>
            <a:r>
              <a:rPr lang="hi-IN" dirty="0" smtClean="0">
                <a:solidFill>
                  <a:srgbClr val="7030A0"/>
                </a:solidFill>
              </a:rPr>
              <a:t>शुल्क (</a:t>
            </a:r>
            <a:r>
              <a:rPr lang="en-US" dirty="0" smtClean="0">
                <a:solidFill>
                  <a:srgbClr val="7030A0"/>
                </a:solidFill>
              </a:rPr>
              <a:t>Fees), </a:t>
            </a:r>
            <a:r>
              <a:rPr lang="hi-IN" dirty="0" smtClean="0">
                <a:solidFill>
                  <a:srgbClr val="7030A0"/>
                </a:solidFill>
              </a:rPr>
              <a:t>और जुर्माने (</a:t>
            </a:r>
            <a:r>
              <a:rPr lang="en-US" dirty="0" smtClean="0">
                <a:solidFill>
                  <a:srgbClr val="7030A0"/>
                </a:solidFill>
              </a:rPr>
              <a:t>Fines) </a:t>
            </a:r>
            <a:r>
              <a:rPr lang="hi-IN" dirty="0" smtClean="0">
                <a:solidFill>
                  <a:srgbClr val="7030A0"/>
                </a:solidFill>
              </a:rPr>
              <a:t>से मिलने वाला नियमित पैसा 'राजस्व प्राप्ति' कहलाता है।</a:t>
            </a:r>
            <a:endParaRPr lang="en-US" dirty="0" smtClean="0">
              <a:solidFill>
                <a:srgbClr val="7030A0"/>
              </a:solidFill>
            </a:endParaRPr>
          </a:p>
          <a:p>
            <a:r>
              <a:rPr lang="hi-IN" dirty="0" smtClean="0">
                <a:solidFill>
                  <a:srgbClr val="C00000"/>
                </a:solidFill>
              </a:rPr>
              <a:t>सरकारी खाते में जमा (</a:t>
            </a:r>
            <a:r>
              <a:rPr lang="en-US" dirty="0" smtClean="0">
                <a:solidFill>
                  <a:srgbClr val="C00000"/>
                </a:solidFill>
              </a:rPr>
              <a:t>Receipt into Government Account) </a:t>
            </a:r>
            <a:r>
              <a:rPr lang="hi-IN" dirty="0" smtClean="0">
                <a:solidFill>
                  <a:srgbClr val="C00000"/>
                </a:solidFill>
              </a:rPr>
              <a:t>का सीधा मतलब होता है </a:t>
            </a:r>
            <a:r>
              <a:rPr lang="hi-IN" b="1" dirty="0" smtClean="0">
                <a:solidFill>
                  <a:srgbClr val="C00000"/>
                </a:solidFill>
              </a:rPr>
              <a:t>सरकारी खजाने में पैसा जमा करना</a:t>
            </a:r>
            <a:r>
              <a:rPr lang="hi-IN" dirty="0" smtClean="0">
                <a:solidFill>
                  <a:srgbClr val="C00000"/>
                </a:solidFill>
              </a:rPr>
              <a:t>। जब कोई नागरिक, संस्था या विभाग सरकार को किसी भी रूप में पैसा चुकाता है, तो उसे</a:t>
            </a:r>
            <a:r>
              <a:rPr lang="en-US" dirty="0" smtClean="0">
                <a:solidFill>
                  <a:srgbClr val="C00000"/>
                </a:solidFill>
              </a:rPr>
              <a:t> </a:t>
            </a:r>
            <a:r>
              <a:rPr lang="en-US" b="1" dirty="0" smtClean="0">
                <a:solidFill>
                  <a:srgbClr val="C00000"/>
                </a:solidFill>
              </a:rPr>
              <a:t>Receipt into Government Account</a:t>
            </a:r>
            <a:r>
              <a:rPr lang="en-US" dirty="0" smtClean="0">
                <a:solidFill>
                  <a:srgbClr val="C00000"/>
                </a:solidFill>
              </a:rPr>
              <a:t>" </a:t>
            </a:r>
            <a:r>
              <a:rPr lang="hi-IN" dirty="0" smtClean="0">
                <a:solidFill>
                  <a:srgbClr val="C00000"/>
                </a:solidFill>
              </a:rPr>
              <a:t>कहा जाता है।</a:t>
            </a:r>
            <a:endParaRPr lang="en-US" dirty="0" smtClean="0">
              <a:solidFill>
                <a:srgbClr val="00B050"/>
              </a:solidFill>
            </a:endParaRPr>
          </a:p>
          <a:p>
            <a:r>
              <a:rPr lang="en-US" b="1" dirty="0" err="1" smtClean="0">
                <a:solidFill>
                  <a:srgbClr val="00B050"/>
                </a:solidFill>
              </a:rPr>
              <a:t>Challan</a:t>
            </a:r>
            <a:r>
              <a:rPr lang="en-US" b="1" dirty="0" smtClean="0">
                <a:solidFill>
                  <a:srgbClr val="00B050"/>
                </a:solidFill>
              </a:rPr>
              <a:t>:</a:t>
            </a:r>
            <a:r>
              <a:rPr lang="en-US" dirty="0" smtClean="0">
                <a:solidFill>
                  <a:srgbClr val="00B050"/>
                </a:solidFill>
              </a:rPr>
              <a:t> </a:t>
            </a:r>
            <a:r>
              <a:rPr lang="hi-IN" dirty="0" smtClean="0">
                <a:solidFill>
                  <a:srgbClr val="00B050"/>
                </a:solidFill>
              </a:rPr>
              <a:t>चालान (जिसके माध्यम से पैसा जमा होता है</a:t>
            </a:r>
            <a:r>
              <a:rPr lang="en-US" dirty="0" smtClean="0">
                <a:solidFill>
                  <a:srgbClr val="00B050"/>
                </a:solidFill>
              </a:rPr>
              <a:t>)</a:t>
            </a:r>
          </a:p>
          <a:p>
            <a:r>
              <a:rPr lang="hi-IN" b="1" dirty="0" smtClean="0">
                <a:solidFill>
                  <a:srgbClr val="00B0F0"/>
                </a:solidFill>
              </a:rPr>
              <a:t>ई-चालान (</a:t>
            </a:r>
            <a:r>
              <a:rPr lang="en-US" b="1" dirty="0" smtClean="0">
                <a:solidFill>
                  <a:srgbClr val="00B0F0"/>
                </a:solidFill>
              </a:rPr>
              <a:t>e-</a:t>
            </a:r>
            <a:r>
              <a:rPr lang="en-US" b="1" dirty="0" err="1" smtClean="0">
                <a:solidFill>
                  <a:srgbClr val="00B0F0"/>
                </a:solidFill>
              </a:rPr>
              <a:t>Challan</a:t>
            </a:r>
            <a:r>
              <a:rPr lang="en-US" b="1" dirty="0" smtClean="0">
                <a:solidFill>
                  <a:srgbClr val="00B0F0"/>
                </a:solidFill>
              </a:rPr>
              <a:t>):</a:t>
            </a:r>
            <a:r>
              <a:rPr lang="en-US" dirty="0" smtClean="0">
                <a:solidFill>
                  <a:srgbClr val="00B0F0"/>
                </a:solidFill>
              </a:rPr>
              <a:t> </a:t>
            </a:r>
            <a:r>
              <a:rPr lang="hi-IN" dirty="0" smtClean="0">
                <a:solidFill>
                  <a:srgbClr val="00B0F0"/>
                </a:solidFill>
              </a:rPr>
              <a:t>सरकारी खाते में ऑनलाइन पैसे जमा करने या रसीद प्राप्त करने के लिए </a:t>
            </a:r>
            <a:r>
              <a:rPr lang="hi-IN" dirty="0" smtClean="0">
                <a:solidFill>
                  <a:srgbClr val="00B0F0"/>
                </a:solidFill>
                <a:hlinkClick r:id="rId2"/>
              </a:rPr>
              <a:t>जीआरएएस - सरकारी रसीद लेखा प्रणाली</a:t>
            </a:r>
            <a:r>
              <a:rPr lang="hi-IN" dirty="0" smtClean="0">
                <a:solidFill>
                  <a:srgbClr val="00B0F0"/>
                </a:solidFill>
              </a:rPr>
              <a:t> जैसी ऑनलाइन प्रणालियों का उपयोग किया जाता है।। </a:t>
            </a:r>
            <a:endParaRPr lang="en-US" dirty="0">
              <a:solidFill>
                <a:srgbClr val="00B0F0"/>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b="1" dirty="0" smtClean="0">
                <a:solidFill>
                  <a:srgbClr val="00B050"/>
                </a:solidFill>
              </a:rPr>
              <a:t>कर (</a:t>
            </a:r>
            <a:r>
              <a:rPr lang="en-US" b="1" dirty="0" smtClean="0">
                <a:solidFill>
                  <a:srgbClr val="00B050"/>
                </a:solidFill>
              </a:rPr>
              <a:t>Taxes):</a:t>
            </a:r>
            <a:r>
              <a:rPr lang="en-US" dirty="0" smtClean="0">
                <a:solidFill>
                  <a:srgbClr val="00B050"/>
                </a:solidFill>
              </a:rPr>
              <a:t> </a:t>
            </a:r>
            <a:r>
              <a:rPr lang="hi-IN" dirty="0" smtClean="0">
                <a:solidFill>
                  <a:srgbClr val="00B050"/>
                </a:solidFill>
              </a:rPr>
              <a:t>आयकर (</a:t>
            </a:r>
            <a:r>
              <a:rPr lang="en-US" dirty="0" smtClean="0">
                <a:solidFill>
                  <a:srgbClr val="00B050"/>
                </a:solidFill>
              </a:rPr>
              <a:t>Income Tax), </a:t>
            </a:r>
            <a:r>
              <a:rPr lang="hi-IN" dirty="0" smtClean="0">
                <a:solidFill>
                  <a:srgbClr val="00B050"/>
                </a:solidFill>
              </a:rPr>
              <a:t>जीएसटी (</a:t>
            </a:r>
            <a:r>
              <a:rPr lang="en-US" dirty="0" smtClean="0">
                <a:solidFill>
                  <a:srgbClr val="00B050"/>
                </a:solidFill>
              </a:rPr>
              <a:t>GST), </a:t>
            </a:r>
            <a:r>
              <a:rPr lang="hi-IN" dirty="0" smtClean="0">
                <a:solidFill>
                  <a:srgbClr val="00B050"/>
                </a:solidFill>
              </a:rPr>
              <a:t>या संपत्ति कर।</a:t>
            </a:r>
          </a:p>
          <a:p>
            <a:r>
              <a:rPr lang="hi-IN" b="1" dirty="0" smtClean="0">
                <a:solidFill>
                  <a:srgbClr val="7030A0"/>
                </a:solidFill>
              </a:rPr>
              <a:t>गैर-कर राजस्व (</a:t>
            </a:r>
            <a:r>
              <a:rPr lang="en-US" b="1" dirty="0" smtClean="0">
                <a:solidFill>
                  <a:srgbClr val="7030A0"/>
                </a:solidFill>
              </a:rPr>
              <a:t>Non-Tax Revenue):</a:t>
            </a:r>
            <a:r>
              <a:rPr lang="en-US" dirty="0" smtClean="0">
                <a:solidFill>
                  <a:srgbClr val="7030A0"/>
                </a:solidFill>
              </a:rPr>
              <a:t> </a:t>
            </a:r>
            <a:r>
              <a:rPr lang="hi-IN" dirty="0" smtClean="0">
                <a:solidFill>
                  <a:srgbClr val="7030A0"/>
                </a:solidFill>
              </a:rPr>
              <a:t>सरकारी फीस, जुर्माना (</a:t>
            </a:r>
            <a:r>
              <a:rPr lang="en-US" dirty="0" smtClean="0">
                <a:solidFill>
                  <a:srgbClr val="7030A0"/>
                </a:solidFill>
              </a:rPr>
              <a:t>Fines), </a:t>
            </a:r>
            <a:r>
              <a:rPr lang="hi-IN" dirty="0" smtClean="0">
                <a:solidFill>
                  <a:srgbClr val="7030A0"/>
                </a:solidFill>
              </a:rPr>
              <a:t>या लाइसेंस शुल्क।</a:t>
            </a:r>
          </a:p>
          <a:p>
            <a:r>
              <a:rPr lang="hi-IN" b="1" dirty="0" smtClean="0"/>
              <a:t>ऑनलाइन माध्यम (</a:t>
            </a:r>
            <a:r>
              <a:rPr lang="en-US" b="1" dirty="0" smtClean="0"/>
              <a:t>Online Modes):</a:t>
            </a:r>
            <a:r>
              <a:rPr lang="en-US" dirty="0" smtClean="0"/>
              <a:t> e-</a:t>
            </a:r>
            <a:r>
              <a:rPr lang="en-US" dirty="0" err="1" smtClean="0"/>
              <a:t>Challan</a:t>
            </a:r>
            <a:r>
              <a:rPr lang="en-US" dirty="0" smtClean="0"/>
              <a:t>, GRAS (Government Receipt Accounting System), </a:t>
            </a:r>
            <a:r>
              <a:rPr lang="hi-IN" dirty="0" smtClean="0"/>
              <a:t>या नेट बैंकिंग।</a:t>
            </a:r>
          </a:p>
          <a:p>
            <a:endParaRPr lang="en-US" dirty="0"/>
          </a:p>
        </p:txBody>
      </p:sp>
      <p:sp>
        <p:nvSpPr>
          <p:cNvPr id="1025" name="Rectangle 1"/>
          <p:cNvSpPr>
            <a:spLocks noChangeArrowheads="1"/>
          </p:cNvSpPr>
          <p:nvPr/>
        </p:nvSpPr>
        <p:spPr bwMode="auto">
          <a:xfrm>
            <a:off x="0" y="0"/>
            <a:ext cx="9144000" cy="0"/>
          </a:xfrm>
          <a:prstGeom prst="rect">
            <a:avLst/>
          </a:prstGeom>
          <a:noFill/>
          <a:ln w="9525">
            <a:noFill/>
            <a:miter lim="800000"/>
            <a:headEnd/>
            <a:tailEnd/>
          </a:ln>
          <a:effectLst/>
        </p:spPr>
        <p:txBody>
          <a:bodyPr vert="horz" wrap="none" lIns="0" tIns="0" rIns="0" bIns="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1200" b="1" i="0" u="none" strike="noStrike" cap="none" normalizeH="0" baseline="0" smtClean="0">
                <a:ln>
                  <a:noFill/>
                </a:ln>
                <a:solidFill>
                  <a:schemeClr val="tx1"/>
                </a:solidFill>
                <a:effectLst/>
                <a:latin typeface="Google Sans"/>
                <a:cs typeface="Mangal"/>
              </a:rPr>
              <a:t>कर </a:t>
            </a:r>
            <a:r>
              <a:rPr kumimoji="0" lang="en-US" sz="1200" b="1" i="0" u="none" strike="noStrike" cap="none" normalizeH="0" baseline="0" smtClean="0">
                <a:ln>
                  <a:noFill/>
                </a:ln>
                <a:solidFill>
                  <a:schemeClr val="tx1"/>
                </a:solidFill>
                <a:effectLst/>
                <a:latin typeface="Google Sans"/>
                <a:cs typeface="Mangal"/>
              </a:rPr>
              <a:t>(Taxes):</a:t>
            </a:r>
            <a:r>
              <a:rPr kumimoji="0" lang="hi-IN" sz="1200" b="0" i="0" u="none" strike="noStrike" cap="none" normalizeH="0" baseline="0" smtClean="0">
                <a:ln>
                  <a:noFill/>
                </a:ln>
                <a:solidFill>
                  <a:schemeClr val="tx1"/>
                </a:solidFill>
                <a:effectLst/>
                <a:latin typeface="Google Sans"/>
                <a:cs typeface="Mangal"/>
              </a:rPr>
              <a:t> आयकर </a:t>
            </a:r>
            <a:r>
              <a:rPr kumimoji="0" lang="en-US" sz="1200" b="0" i="0" u="none" strike="noStrike" cap="none" normalizeH="0" baseline="0" smtClean="0">
                <a:ln>
                  <a:noFill/>
                </a:ln>
                <a:solidFill>
                  <a:schemeClr val="tx1"/>
                </a:solidFill>
                <a:effectLst/>
                <a:latin typeface="Google Sans"/>
                <a:cs typeface="Mangal"/>
              </a:rPr>
              <a:t>(Income Tax), </a:t>
            </a:r>
            <a:r>
              <a:rPr kumimoji="0" lang="hi-IN" sz="1200" b="0" i="0" u="none" strike="noStrike" cap="none" normalizeH="0" baseline="0" smtClean="0">
                <a:ln>
                  <a:noFill/>
                </a:ln>
                <a:solidFill>
                  <a:schemeClr val="tx1"/>
                </a:solidFill>
                <a:effectLst/>
                <a:latin typeface="Google Sans"/>
                <a:cs typeface="Mangal"/>
              </a:rPr>
              <a:t>जीएसटी </a:t>
            </a:r>
            <a:r>
              <a:rPr kumimoji="0" lang="en-US" sz="1200" b="0" i="0" u="none" strike="noStrike" cap="none" normalizeH="0" baseline="0" smtClean="0">
                <a:ln>
                  <a:noFill/>
                </a:ln>
                <a:solidFill>
                  <a:schemeClr val="tx1"/>
                </a:solidFill>
                <a:effectLst/>
                <a:latin typeface="Google Sans"/>
                <a:cs typeface="Mangal"/>
              </a:rPr>
              <a:t>(GST), </a:t>
            </a:r>
            <a:r>
              <a:rPr kumimoji="0" lang="hi-IN" sz="1200" b="0" i="0" u="none" strike="noStrike" cap="none" normalizeH="0" baseline="0" smtClean="0">
                <a:ln>
                  <a:noFill/>
                </a:ln>
                <a:solidFill>
                  <a:schemeClr val="tx1"/>
                </a:solidFill>
                <a:effectLst/>
                <a:latin typeface="Google Sans"/>
                <a:cs typeface="Mangal"/>
              </a:rPr>
              <a:t>या संपत्ति कर।</a:t>
            </a:r>
            <a:endParaRPr kumimoji="0" lang="en-US" sz="1200" b="0" i="0" u="none" strike="noStrike" cap="none" normalizeH="0" baseline="0" smtClean="0">
              <a:ln>
                <a:noFill/>
              </a:ln>
              <a:solidFill>
                <a:schemeClr val="tx1"/>
              </a:solidFill>
              <a:effectLst/>
              <a:latin typeface="Google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1200" b="1" i="0" u="none" strike="noStrike" cap="none" normalizeH="0" baseline="0" smtClean="0">
                <a:ln>
                  <a:noFill/>
                </a:ln>
                <a:solidFill>
                  <a:schemeClr val="tx1"/>
                </a:solidFill>
                <a:effectLst/>
                <a:latin typeface="Google Sans"/>
                <a:cs typeface="Mangal"/>
              </a:rPr>
              <a:t>गैर</a:t>
            </a:r>
            <a:r>
              <a:rPr kumimoji="0" lang="en-US" sz="1200" b="1" i="0" u="none" strike="noStrike" cap="none" normalizeH="0" baseline="0" smtClean="0">
                <a:ln>
                  <a:noFill/>
                </a:ln>
                <a:solidFill>
                  <a:schemeClr val="tx1"/>
                </a:solidFill>
                <a:effectLst/>
                <a:latin typeface="Google Sans"/>
                <a:cs typeface="Mangal"/>
              </a:rPr>
              <a:t>-</a:t>
            </a:r>
            <a:r>
              <a:rPr kumimoji="0" lang="hi-IN" sz="1200" b="1" i="0" u="none" strike="noStrike" cap="none" normalizeH="0" baseline="0" smtClean="0">
                <a:ln>
                  <a:noFill/>
                </a:ln>
                <a:solidFill>
                  <a:schemeClr val="tx1"/>
                </a:solidFill>
                <a:effectLst/>
                <a:latin typeface="Google Sans"/>
                <a:cs typeface="Mangal"/>
              </a:rPr>
              <a:t>कर राजस्व </a:t>
            </a:r>
            <a:r>
              <a:rPr kumimoji="0" lang="en-US" sz="1200" b="1" i="0" u="none" strike="noStrike" cap="none" normalizeH="0" baseline="0" smtClean="0">
                <a:ln>
                  <a:noFill/>
                </a:ln>
                <a:solidFill>
                  <a:schemeClr val="tx1"/>
                </a:solidFill>
                <a:effectLst/>
                <a:latin typeface="Google Sans"/>
                <a:cs typeface="Mangal"/>
              </a:rPr>
              <a:t>(Non-Tax Revenue):</a:t>
            </a:r>
            <a:r>
              <a:rPr kumimoji="0" lang="hi-IN" sz="1200" b="0" i="0" u="none" strike="noStrike" cap="none" normalizeH="0" baseline="0" smtClean="0">
                <a:ln>
                  <a:noFill/>
                </a:ln>
                <a:solidFill>
                  <a:schemeClr val="tx1"/>
                </a:solidFill>
                <a:effectLst/>
                <a:latin typeface="Google Sans"/>
                <a:cs typeface="Mangal"/>
              </a:rPr>
              <a:t> सरकारी फीस</a:t>
            </a:r>
            <a:r>
              <a:rPr kumimoji="0" lang="en-US" sz="1200" b="0" i="0" u="none" strike="noStrike" cap="none" normalizeH="0" baseline="0" smtClean="0">
                <a:ln>
                  <a:noFill/>
                </a:ln>
                <a:solidFill>
                  <a:schemeClr val="tx1"/>
                </a:solidFill>
                <a:effectLst/>
                <a:latin typeface="Google Sans"/>
                <a:cs typeface="Mangal"/>
              </a:rPr>
              <a:t>, </a:t>
            </a:r>
            <a:r>
              <a:rPr kumimoji="0" lang="hi-IN" sz="1200" b="0" i="0" u="none" strike="noStrike" cap="none" normalizeH="0" baseline="0" smtClean="0">
                <a:ln>
                  <a:noFill/>
                </a:ln>
                <a:solidFill>
                  <a:schemeClr val="tx1"/>
                </a:solidFill>
                <a:effectLst/>
                <a:latin typeface="Google Sans"/>
                <a:cs typeface="Mangal"/>
              </a:rPr>
              <a:t>जुर्माना </a:t>
            </a:r>
            <a:r>
              <a:rPr kumimoji="0" lang="en-US" sz="1200" b="0" i="0" u="none" strike="noStrike" cap="none" normalizeH="0" baseline="0" smtClean="0">
                <a:ln>
                  <a:noFill/>
                </a:ln>
                <a:solidFill>
                  <a:schemeClr val="tx1"/>
                </a:solidFill>
                <a:effectLst/>
                <a:latin typeface="Google Sans"/>
                <a:cs typeface="Mangal"/>
              </a:rPr>
              <a:t>(Fines), </a:t>
            </a:r>
            <a:r>
              <a:rPr kumimoji="0" lang="hi-IN" sz="1200" b="0" i="0" u="none" strike="noStrike" cap="none" normalizeH="0" baseline="0" smtClean="0">
                <a:ln>
                  <a:noFill/>
                </a:ln>
                <a:solidFill>
                  <a:schemeClr val="tx1"/>
                </a:solidFill>
                <a:effectLst/>
                <a:latin typeface="Google Sans"/>
                <a:cs typeface="Mangal"/>
              </a:rPr>
              <a:t>या लाइसेंस शुल्क।</a:t>
            </a:r>
            <a:endParaRPr kumimoji="0" lang="en-US" sz="1200" b="0" i="0" u="none" strike="noStrike" cap="none" normalizeH="0" baseline="0" smtClean="0">
              <a:ln>
                <a:noFill/>
              </a:ln>
              <a:solidFill>
                <a:schemeClr val="tx1"/>
              </a:solidFill>
              <a:effectLst/>
              <a:latin typeface="Google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hi-IN" sz="1200" b="1" i="0" u="none" strike="noStrike" cap="none" normalizeH="0" baseline="0" smtClean="0">
                <a:ln>
                  <a:noFill/>
                </a:ln>
                <a:solidFill>
                  <a:schemeClr val="tx1"/>
                </a:solidFill>
                <a:effectLst/>
                <a:latin typeface="Google Sans"/>
                <a:cs typeface="Mangal"/>
              </a:rPr>
              <a:t>ऑनलाइन माध्यम </a:t>
            </a:r>
            <a:r>
              <a:rPr kumimoji="0" lang="en-US" sz="1200" b="1" i="0" u="none" strike="noStrike" cap="none" normalizeH="0" baseline="0" smtClean="0">
                <a:ln>
                  <a:noFill/>
                </a:ln>
                <a:solidFill>
                  <a:schemeClr val="tx1"/>
                </a:solidFill>
                <a:effectLst/>
                <a:latin typeface="Google Sans"/>
                <a:cs typeface="Mangal"/>
              </a:rPr>
              <a:t>(Online Modes):</a:t>
            </a:r>
            <a:r>
              <a:rPr kumimoji="0" lang="en-US" sz="1200" b="0" i="0" u="none" strike="noStrike" cap="none" normalizeH="0" baseline="0" smtClean="0">
                <a:ln>
                  <a:noFill/>
                </a:ln>
                <a:solidFill>
                  <a:schemeClr val="tx1"/>
                </a:solidFill>
                <a:effectLst/>
                <a:latin typeface="Google Sans"/>
                <a:cs typeface="Arial" pitchFamily="34" charset="0"/>
              </a:rPr>
              <a:t> e-Challan, GRAS (Government Receipt Accounting System), </a:t>
            </a:r>
            <a:r>
              <a:rPr kumimoji="0" lang="hi-IN" sz="1200" b="0" i="0" u="none" strike="noStrike" cap="none" normalizeH="0" baseline="0" smtClean="0">
                <a:ln>
                  <a:noFill/>
                </a:ln>
                <a:solidFill>
                  <a:schemeClr val="tx1"/>
                </a:solidFill>
                <a:effectLst/>
                <a:latin typeface="Google Sans"/>
                <a:cs typeface="Mangal"/>
              </a:rPr>
              <a:t>या नेट बैंकिंग।</a:t>
            </a:r>
            <a:endParaRPr kumimoji="0" lang="en-US" sz="1200" b="0" i="0" u="none" strike="noStrike" cap="none" normalizeH="0" baseline="0" smtClean="0">
              <a:ln>
                <a:noFill/>
              </a:ln>
              <a:solidFill>
                <a:schemeClr val="tx1"/>
              </a:solidFill>
              <a:effectLst/>
              <a:latin typeface="Google Sans"/>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3600" b="1" dirty="0" smtClean="0"/>
              <a:t>सरकारी खाते में धन/राशि की प्राप्ति</a:t>
            </a:r>
            <a:endParaRPr lang="en-US" sz="3600" dirty="0"/>
          </a:p>
        </p:txBody>
      </p:sp>
      <p:sp>
        <p:nvSpPr>
          <p:cNvPr id="3" name="Content Placeholder 2"/>
          <p:cNvSpPr>
            <a:spLocks noGrp="1"/>
          </p:cNvSpPr>
          <p:nvPr>
            <p:ph idx="1"/>
          </p:nvPr>
        </p:nvSpPr>
        <p:spPr/>
        <p:txBody>
          <a:bodyPr>
            <a:normAutofit/>
          </a:bodyPr>
          <a:lstStyle/>
          <a:p>
            <a:pPr>
              <a:buNone/>
            </a:pPr>
            <a:r>
              <a:rPr lang="hi-IN" dirty="0" smtClean="0"/>
              <a:t> </a:t>
            </a:r>
            <a:r>
              <a:rPr lang="hi-IN" dirty="0" smtClean="0">
                <a:solidFill>
                  <a:srgbClr val="00B0F0"/>
                </a:solidFill>
              </a:rPr>
              <a:t>जब किसी व्यक्ति, संस्था या विभाग से पैसा सरकार के खाते में जमा होता है, तो उसे </a:t>
            </a:r>
            <a:r>
              <a:rPr lang="hi-IN" b="1" dirty="0" smtClean="0">
                <a:solidFill>
                  <a:srgbClr val="00B0F0"/>
                </a:solidFill>
              </a:rPr>
              <a:t>सरकारी खाते में धन की प्राप्ति (</a:t>
            </a:r>
            <a:r>
              <a:rPr lang="en-US" b="1" dirty="0" smtClean="0">
                <a:solidFill>
                  <a:srgbClr val="00B0F0"/>
                </a:solidFill>
              </a:rPr>
              <a:t>Receipt) </a:t>
            </a:r>
            <a:r>
              <a:rPr lang="hi-IN" dirty="0" smtClean="0">
                <a:solidFill>
                  <a:srgbClr val="00B0F0"/>
                </a:solidFill>
              </a:rPr>
              <a:t> जमा / रसीद</a:t>
            </a:r>
            <a:r>
              <a:rPr lang="en-US" dirty="0" smtClean="0">
                <a:solidFill>
                  <a:srgbClr val="00B0F0"/>
                </a:solidFill>
              </a:rPr>
              <a:t> </a:t>
            </a:r>
            <a:r>
              <a:rPr lang="hi-IN" dirty="0" smtClean="0">
                <a:solidFill>
                  <a:srgbClr val="00B0F0"/>
                </a:solidFill>
              </a:rPr>
              <a:t>कहा जाता है।</a:t>
            </a:r>
          </a:p>
          <a:p>
            <a:r>
              <a:rPr lang="hi-IN" dirty="0" smtClean="0"/>
              <a:t>उदाहरण:</a:t>
            </a:r>
          </a:p>
          <a:p>
            <a:r>
              <a:rPr lang="hi-IN" dirty="0" smtClean="0">
                <a:solidFill>
                  <a:srgbClr val="00B0F0"/>
                </a:solidFill>
              </a:rPr>
              <a:t>टैक्स की राशि</a:t>
            </a:r>
          </a:p>
          <a:p>
            <a:r>
              <a:rPr lang="hi-IN" dirty="0" smtClean="0">
                <a:solidFill>
                  <a:srgbClr val="00B050"/>
                </a:solidFill>
              </a:rPr>
              <a:t>सरकारी फीस</a:t>
            </a:r>
          </a:p>
          <a:p>
            <a:r>
              <a:rPr lang="hi-IN" dirty="0" smtClean="0">
                <a:solidFill>
                  <a:srgbClr val="7030A0"/>
                </a:solidFill>
              </a:rPr>
              <a:t>जुर्माना</a:t>
            </a:r>
          </a:p>
          <a:p>
            <a:r>
              <a:rPr lang="hi-IN" dirty="0" smtClean="0">
                <a:solidFill>
                  <a:srgbClr val="7030A0"/>
                </a:solidFill>
              </a:rPr>
              <a:t>किसी सेवा के लिए प्राप्त शुल्क</a:t>
            </a:r>
          </a:p>
          <a:p>
            <a:r>
              <a:rPr lang="hi-IN" dirty="0" smtClean="0">
                <a:solidFill>
                  <a:srgbClr val="7030A0"/>
                </a:solidFill>
              </a:rPr>
              <a:t>अन्य सरकारी राजस्व</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hi-IN" dirty="0" smtClean="0">
                <a:solidFill>
                  <a:srgbClr val="7030A0"/>
                </a:solidFill>
              </a:rPr>
              <a:t>राज्य के </a:t>
            </a:r>
            <a:r>
              <a:rPr lang="hi-IN" b="1" dirty="0" smtClean="0">
                <a:solidFill>
                  <a:srgbClr val="7030A0"/>
                </a:solidFill>
              </a:rPr>
              <a:t>राजस्व के रूप में प्राप्त या सरकार को दिया गया समस्त धन</a:t>
            </a:r>
            <a:r>
              <a:rPr lang="hi-IN" dirty="0" smtClean="0">
                <a:solidFill>
                  <a:srgbClr val="7030A0"/>
                </a:solidFill>
              </a:rPr>
              <a:t> बिना अनावश्यक विलंब के बैंक में जमा किया जाना चाहिए और उसे </a:t>
            </a:r>
            <a:r>
              <a:rPr lang="hi-IN" b="1" dirty="0" smtClean="0">
                <a:solidFill>
                  <a:srgbClr val="7030A0"/>
                </a:solidFill>
              </a:rPr>
              <a:t>सरकारी खाते (</a:t>
            </a:r>
            <a:r>
              <a:rPr lang="en-US" b="1" dirty="0" smtClean="0">
                <a:solidFill>
                  <a:srgbClr val="7030A0"/>
                </a:solidFill>
              </a:rPr>
              <a:t>Government Account)</a:t>
            </a:r>
            <a:r>
              <a:rPr lang="en-US" dirty="0" smtClean="0">
                <a:solidFill>
                  <a:srgbClr val="7030A0"/>
                </a:solidFill>
              </a:rPr>
              <a:t> </a:t>
            </a:r>
            <a:r>
              <a:rPr lang="hi-IN" dirty="0" smtClean="0">
                <a:solidFill>
                  <a:srgbClr val="7030A0"/>
                </a:solidFill>
              </a:rPr>
              <a:t>में शामिल किया जाता है।</a:t>
            </a:r>
          </a:p>
          <a:p>
            <a:r>
              <a:rPr lang="hi-IN" dirty="0" smtClean="0">
                <a:solidFill>
                  <a:srgbClr val="00B050"/>
                </a:solidFill>
              </a:rPr>
              <a:t>सरकार द्वारा लिए गए </a:t>
            </a:r>
            <a:r>
              <a:rPr lang="hi-IN" b="1" dirty="0" smtClean="0">
                <a:solidFill>
                  <a:srgbClr val="00B050"/>
                </a:solidFill>
              </a:rPr>
              <a:t>ऋण</a:t>
            </a:r>
            <a:r>
              <a:rPr lang="hi-IN" dirty="0" smtClean="0">
                <a:solidFill>
                  <a:srgbClr val="00B050"/>
                </a:solidFill>
              </a:rPr>
              <a:t>, ऋणों की </a:t>
            </a:r>
            <a:r>
              <a:rPr lang="hi-IN" b="1" dirty="0" smtClean="0">
                <a:solidFill>
                  <a:srgbClr val="00B050"/>
                </a:solidFill>
              </a:rPr>
              <a:t>वापसी के रूप में प्राप्त धन</a:t>
            </a:r>
            <a:r>
              <a:rPr lang="hi-IN" dirty="0" smtClean="0">
                <a:solidFill>
                  <a:srgbClr val="00B050"/>
                </a:solidFill>
              </a:rPr>
              <a:t>, तथा सरकार की अभिरक्षा में जमा करने के लिए प्राप्त धन भी इसी प्रकार सरकारी खाते में जमा किए जाते हैं।</a:t>
            </a:r>
            <a:r>
              <a:rPr lang="en-US" dirty="0" smtClean="0">
                <a:solidFill>
                  <a:srgbClr val="00B050"/>
                </a:solidFill>
              </a:rPr>
              <a:t> </a:t>
            </a:r>
          </a:p>
          <a:p>
            <a:r>
              <a:rPr lang="hi-IN" dirty="0" smtClean="0">
                <a:solidFill>
                  <a:srgbClr val="00B0F0"/>
                </a:solidFill>
              </a:rPr>
              <a:t>प्राप्त सरकारी धन को सामान्यतः </a:t>
            </a:r>
            <a:r>
              <a:rPr lang="hi-IN" b="1" dirty="0" smtClean="0">
                <a:solidFill>
                  <a:srgbClr val="00B0F0"/>
                </a:solidFill>
              </a:rPr>
              <a:t>विभागीय खर्च के लिए सीधे इस्तेमाल नहीं किया जा सकता</a:t>
            </a:r>
            <a:r>
              <a:rPr lang="hi-IN" dirty="0" smtClean="0">
                <a:solidFill>
                  <a:srgbClr val="00B0F0"/>
                </a:solidFill>
              </a:rPr>
              <a:t> और न ही सरकारी खाते से बाहर रखा जा सकता है। इसके कुछ सीमित अपवाद बिहार कोषागार संहिता के नियम 33 में दिए गए हैं। </a:t>
            </a:r>
            <a:endParaRPr lang="en-US" dirty="0" smtClean="0">
              <a:solidFill>
                <a:srgbClr val="00B0F0"/>
              </a:solidFill>
            </a:endParaRPr>
          </a:p>
          <a:p>
            <a:pPr>
              <a:buNone/>
            </a:pPr>
            <a:endParaRPr lang="hi-IN" dirty="0" smtClean="0">
              <a:solidFill>
                <a:srgbClr val="00B0F0"/>
              </a:solidFill>
            </a:endParaRP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hi-IN" dirty="0" smtClean="0">
                <a:solidFill>
                  <a:srgbClr val="00B0F0"/>
                </a:solidFill>
              </a:rPr>
              <a:t>जिन अधिकारियों को सरकार की ओर से धन प्राप्त करने और रसीद जारी करने का अधिकार है, उनके लिए प्राप्तियों का उचित लेखा तथा रसीद-पुस्तिका के रख-रखाव की व्यवस्था विभागीय नियमों में निर्धारित की जाती है। </a:t>
            </a:r>
          </a:p>
          <a:p>
            <a:r>
              <a:rPr lang="hi-IN" dirty="0" smtClean="0">
                <a:solidFill>
                  <a:srgbClr val="7030A0"/>
                </a:solidFill>
              </a:rPr>
              <a:t>विभागीय नियंत्रण पदाधिकारी का दायित्व है कि सरकार को देय सभी राशियों की </a:t>
            </a:r>
            <a:r>
              <a:rPr lang="hi-IN" b="1" dirty="0" smtClean="0">
                <a:solidFill>
                  <a:srgbClr val="7030A0"/>
                </a:solidFill>
              </a:rPr>
              <a:t>नियमित और समय पर वसूली तथा लोक खाते में जमा</a:t>
            </a:r>
            <a:r>
              <a:rPr lang="hi-IN" dirty="0" smtClean="0">
                <a:solidFill>
                  <a:srgbClr val="7030A0"/>
                </a:solidFill>
              </a:rPr>
              <a:t> सुनिश्चित करें और विभागीय अभिलेखों का कोषागार/लेखा अभिलेखों से मिलान कराएं।</a:t>
            </a:r>
            <a:r>
              <a:rPr lang="hi-IN" dirty="0" smtClean="0"/>
              <a:t> </a:t>
            </a:r>
            <a:endParaRPr lang="en-US" dirty="0" smtClean="0"/>
          </a:p>
          <a:p>
            <a:r>
              <a:rPr lang="hi-IN" dirty="0" smtClean="0"/>
              <a:t>वर्तमान में बिहार में सरकारी प्राप्तियों के लिए </a:t>
            </a:r>
            <a:r>
              <a:rPr lang="en-US" b="1" dirty="0" smtClean="0"/>
              <a:t>GRAS  (</a:t>
            </a:r>
            <a:r>
              <a:rPr lang="en-US" b="1" dirty="0" err="1" smtClean="0"/>
              <a:t>GovernmentRevenue</a:t>
            </a:r>
            <a:r>
              <a:rPr lang="en-US" b="1" dirty="0" smtClean="0"/>
              <a:t> Management System)</a:t>
            </a:r>
            <a:r>
              <a:rPr lang="en-US" dirty="0" smtClean="0"/>
              <a:t> </a:t>
            </a:r>
            <a:r>
              <a:rPr lang="hi-IN" dirty="0" smtClean="0"/>
              <a:t>के माध्यम से ऑनलाइन/ऑफलाइन भुगतान और ई-रसीद की सुविधा भी उपलब्ध है। </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hi-IN" dirty="0" smtClean="0">
                <a:solidFill>
                  <a:srgbClr val="C00000"/>
                </a:solidFill>
              </a:rPr>
              <a:t>32</a:t>
            </a:r>
            <a:r>
              <a:rPr lang="hi-IN" dirty="0" smtClean="0"/>
              <a:t>. नीचे दी गई रकमों को बिना किसी अनावश्यक देरी के पूरी तरह से बैंक में जमा किया जाएगा और सरकारी खाते में शामिल किया जाएगा:</a:t>
            </a:r>
            <a:endParaRPr lang="en-US" dirty="0" smtClean="0"/>
          </a:p>
          <a:p>
            <a:r>
              <a:rPr lang="hi-IN" dirty="0" smtClean="0"/>
              <a:t>(</a:t>
            </a:r>
            <a:r>
              <a:rPr lang="en-US" dirty="0" err="1" smtClean="0"/>
              <a:t>i</a:t>
            </a:r>
            <a:r>
              <a:rPr lang="en-US" dirty="0" smtClean="0"/>
              <a:t>) </a:t>
            </a:r>
            <a:r>
              <a:rPr lang="hi-IN" dirty="0" smtClean="0">
                <a:solidFill>
                  <a:srgbClr val="C00000"/>
                </a:solidFill>
              </a:rPr>
              <a:t>राज्य के राजस्व के तौर पर मिली या जमा की गई सभी रकमें,</a:t>
            </a:r>
            <a:endParaRPr lang="en-US" dirty="0" smtClean="0">
              <a:solidFill>
                <a:srgbClr val="C00000"/>
              </a:solidFill>
            </a:endParaRPr>
          </a:p>
          <a:p>
            <a:r>
              <a:rPr lang="hi-IN" dirty="0" smtClean="0"/>
              <a:t>(</a:t>
            </a:r>
            <a:r>
              <a:rPr lang="en-US" dirty="0" smtClean="0"/>
              <a:t>ii) </a:t>
            </a:r>
            <a:r>
              <a:rPr lang="hi-IN" dirty="0" smtClean="0">
                <a:solidFill>
                  <a:srgbClr val="002060"/>
                </a:solidFill>
              </a:rPr>
              <a:t>सरकार द्वारा लिए गए ऋण; </a:t>
            </a:r>
            <a:endParaRPr lang="en-US" dirty="0" smtClean="0">
              <a:solidFill>
                <a:srgbClr val="002060"/>
              </a:solidFill>
            </a:endParaRPr>
          </a:p>
          <a:p>
            <a:r>
              <a:rPr lang="hi-IN" dirty="0" smtClean="0"/>
              <a:t>(</a:t>
            </a:r>
            <a:r>
              <a:rPr lang="en-US" dirty="0" smtClean="0"/>
              <a:t>iii) </a:t>
            </a:r>
            <a:r>
              <a:rPr lang="hi-IN" dirty="0" smtClean="0">
                <a:solidFill>
                  <a:srgbClr val="00B050"/>
                </a:solidFill>
              </a:rPr>
              <a:t>ऋणों की वापसी के तौर पर सरकार को मिली सभी रकम</a:t>
            </a:r>
            <a:endParaRPr lang="en-US" dirty="0" smtClean="0">
              <a:solidFill>
                <a:srgbClr val="00B050"/>
              </a:solidFill>
            </a:endParaRPr>
          </a:p>
          <a:p>
            <a:r>
              <a:rPr lang="hi-IN" dirty="0" smtClean="0"/>
              <a:t> (</a:t>
            </a:r>
            <a:r>
              <a:rPr lang="en-US" dirty="0" smtClean="0"/>
              <a:t>iv) </a:t>
            </a:r>
            <a:r>
              <a:rPr lang="hi-IN" dirty="0" smtClean="0">
                <a:solidFill>
                  <a:srgbClr val="002060"/>
                </a:solidFill>
              </a:rPr>
              <a:t>सरकार की कस्टडी में जमा करने के लिए मिली सभी रकमें।</a:t>
            </a:r>
            <a:endParaRPr lang="en-US" dirty="0" smtClean="0">
              <a:solidFill>
                <a:srgbClr val="002060"/>
              </a:solidFill>
            </a:endParaRPr>
          </a:p>
          <a:p>
            <a:r>
              <a:rPr lang="hi-IN" dirty="0" smtClean="0">
                <a:solidFill>
                  <a:srgbClr val="7030A0"/>
                </a:solidFill>
              </a:rPr>
              <a:t>ऊपर बताई गई रकमों का इस्तेमाल विभागीय खर्चों को पूरा करने के लिए नहीं किया जाएगा, और न ही उन्हें सरकारी खाते से बाहर रखा जाएगा</a:t>
            </a:r>
            <a:endParaRPr lang="en-US" dirty="0">
              <a:solidFill>
                <a:srgbClr val="7030A0"/>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hi-IN" dirty="0" smtClean="0"/>
              <a:t> “</a:t>
            </a:r>
            <a:r>
              <a:rPr lang="hi-IN" dirty="0" smtClean="0">
                <a:solidFill>
                  <a:srgbClr val="7030A0"/>
                </a:solidFill>
              </a:rPr>
              <a:t>ऊपर दिए गए नियम 32 में किसी भी बात के बावजूद, नीचे दिए गए मामलों में विभागीय खर्च के लिए विभागीय प्राप्तियों का सीधे इस्तेमाल करने की अनुमति है</a:t>
            </a:r>
            <a:endParaRPr lang="en-US" dirty="0" smtClean="0">
              <a:solidFill>
                <a:srgbClr val="7030A0"/>
              </a:solidFill>
            </a:endParaRPr>
          </a:p>
          <a:p>
            <a:r>
              <a:rPr lang="hi-IN" dirty="0" smtClean="0">
                <a:solidFill>
                  <a:srgbClr val="00B050"/>
                </a:solidFill>
              </a:rPr>
              <a:t>(</a:t>
            </a:r>
            <a:r>
              <a:rPr lang="en-US" dirty="0" smtClean="0">
                <a:solidFill>
                  <a:srgbClr val="00B050"/>
                </a:solidFill>
              </a:rPr>
              <a:t>a) </a:t>
            </a:r>
            <a:r>
              <a:rPr lang="hi-IN" dirty="0" smtClean="0">
                <a:solidFill>
                  <a:srgbClr val="00B050"/>
                </a:solidFill>
              </a:rPr>
              <a:t>सिविल, रेवेन्यू और क्रिमिनल मामलों में समन तामील करने, गवाहों के खाने-पीने के खर्च (डाइट-मनी) और इसी तरह के अन्य कामों से जुड़े खर्चों को पूरा करने के लिए।</a:t>
            </a:r>
            <a:endParaRPr lang="en-US" dirty="0" smtClean="0">
              <a:solidFill>
                <a:srgbClr val="00B050"/>
              </a:solidFill>
            </a:endParaRPr>
          </a:p>
          <a:p>
            <a:r>
              <a:rPr lang="hi-IN" dirty="0" smtClean="0"/>
              <a:t>( </a:t>
            </a:r>
            <a:r>
              <a:rPr lang="en-US" dirty="0" smtClean="0"/>
              <a:t>b) 1881 </a:t>
            </a:r>
            <a:r>
              <a:rPr lang="hi-IN" dirty="0" smtClean="0"/>
              <a:t>के एक्ट </a:t>
            </a:r>
            <a:r>
              <a:rPr lang="en-US" dirty="0" smtClean="0"/>
              <a:t>XXVI </a:t>
            </a:r>
            <a:r>
              <a:rPr lang="hi-IN" dirty="0" smtClean="0"/>
              <a:t>के तहत नियुक्त नोटरी पब्लिक के तौर पर सरकारी कर्मचारियों द्वारा अपनी ड्यूटी निभाते समय होने वाले कानूनी खर्चों को, उन्हें मिली फीस से पूरा करने के लि</a:t>
            </a:r>
            <a:r>
              <a:rPr lang="hi-IN" dirty="0" smtClean="0">
                <a:solidFill>
                  <a:srgbClr val="00B050"/>
                </a:solidFill>
              </a:rPr>
              <a:t>ए</a:t>
            </a:r>
            <a:endParaRPr lang="en-US" dirty="0" smtClean="0"/>
          </a:p>
          <a:p>
            <a:endParaRPr lang="en-US" dirty="0">
              <a:solidFill>
                <a:schemeClr val="accent2"/>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b="1" dirty="0" smtClean="0">
                <a:solidFill>
                  <a:srgbClr val="00B050"/>
                </a:solidFill>
              </a:rPr>
              <a:t>Act XXVI of 1881</a:t>
            </a:r>
            <a:r>
              <a:rPr lang="en-US" dirty="0" smtClean="0">
                <a:solidFill>
                  <a:srgbClr val="00B050"/>
                </a:solidFill>
              </a:rPr>
              <a:t> </a:t>
            </a:r>
            <a:r>
              <a:rPr lang="hi-IN" dirty="0" smtClean="0">
                <a:solidFill>
                  <a:srgbClr val="00B050"/>
                </a:solidFill>
              </a:rPr>
              <a:t> को भारतीय कानून में </a:t>
            </a:r>
            <a:r>
              <a:rPr lang="hi-IN" b="1" dirty="0" smtClean="0">
                <a:solidFill>
                  <a:srgbClr val="00B050"/>
                </a:solidFill>
              </a:rPr>
              <a:t>'परक्राम्य लिखत अधिनियम, 1881'</a:t>
            </a:r>
            <a:r>
              <a:rPr lang="hi-IN" dirty="0" smtClean="0">
                <a:solidFill>
                  <a:srgbClr val="00B050"/>
                </a:solidFill>
              </a:rPr>
              <a:t> (</a:t>
            </a:r>
            <a:r>
              <a:rPr lang="en-US" dirty="0" smtClean="0">
                <a:solidFill>
                  <a:srgbClr val="00B050"/>
                </a:solidFill>
              </a:rPr>
              <a:t>Negotiable Instruments Act, 1881 </a:t>
            </a:r>
            <a:r>
              <a:rPr lang="hi-IN" dirty="0" smtClean="0">
                <a:solidFill>
                  <a:srgbClr val="00B050"/>
                </a:solidFill>
              </a:rPr>
              <a:t>या </a:t>
            </a:r>
            <a:r>
              <a:rPr lang="en-US" dirty="0" smtClean="0">
                <a:solidFill>
                  <a:srgbClr val="00B050"/>
                </a:solidFill>
              </a:rPr>
              <a:t>NI Act) </a:t>
            </a:r>
            <a:r>
              <a:rPr lang="hi-IN" dirty="0" smtClean="0">
                <a:solidFill>
                  <a:srgbClr val="00B050"/>
                </a:solidFill>
              </a:rPr>
              <a:t>कहा जाता है। यह कानून मुख्य रूप से बैंकिंग और वित्तीय लेनदेन में इस्तेमाल होने वाले वित्तीय दस्तावेजों से संबंधित है।</a:t>
            </a:r>
          </a:p>
          <a:p>
            <a:r>
              <a:rPr lang="hi-IN" dirty="0" smtClean="0">
                <a:solidFill>
                  <a:srgbClr val="00B050"/>
                </a:solidFill>
              </a:rPr>
              <a:t>यह अधिनियम भारत में गैर-नकद (</a:t>
            </a:r>
            <a:r>
              <a:rPr lang="en-US" dirty="0" smtClean="0">
                <a:solidFill>
                  <a:srgbClr val="00B050"/>
                </a:solidFill>
              </a:rPr>
              <a:t>Non-cash) </a:t>
            </a:r>
            <a:r>
              <a:rPr lang="hi-IN" dirty="0" smtClean="0">
                <a:solidFill>
                  <a:srgbClr val="00B050"/>
                </a:solidFill>
              </a:rPr>
              <a:t>वित्तीय लेनदेन के दस्तावेजों (लिखतों) को नियंत्रित और परिभाषित करता है:</a:t>
            </a:r>
          </a:p>
          <a:p>
            <a:r>
              <a:rPr lang="hi-IN" b="1" dirty="0" smtClean="0"/>
              <a:t>चेक (</a:t>
            </a:r>
            <a:r>
              <a:rPr lang="en-US" b="1" dirty="0" err="1" smtClean="0"/>
              <a:t>Cheques</a:t>
            </a:r>
            <a:r>
              <a:rPr lang="en-US" b="1" dirty="0" smtClean="0"/>
              <a:t>)</a:t>
            </a:r>
            <a:r>
              <a:rPr lang="en-US" dirty="0" smtClean="0"/>
              <a:t> – </a:t>
            </a:r>
            <a:r>
              <a:rPr lang="hi-IN" dirty="0" smtClean="0"/>
              <a:t>बैंक द्वारा भुगतान के लिए जारी किया जाने वाला दस्तावेज।</a:t>
            </a:r>
          </a:p>
          <a:p>
            <a:r>
              <a:rPr lang="hi-IN" b="1" dirty="0" smtClean="0">
                <a:solidFill>
                  <a:srgbClr val="002060"/>
                </a:solidFill>
              </a:rPr>
              <a:t>वचन पत्र (</a:t>
            </a:r>
            <a:r>
              <a:rPr lang="en-US" b="1" dirty="0" smtClean="0">
                <a:solidFill>
                  <a:srgbClr val="002060"/>
                </a:solidFill>
              </a:rPr>
              <a:t>Promissory Notes)</a:t>
            </a:r>
            <a:r>
              <a:rPr lang="en-US" dirty="0" smtClean="0">
                <a:solidFill>
                  <a:srgbClr val="002060"/>
                </a:solidFill>
              </a:rPr>
              <a:t> – </a:t>
            </a:r>
            <a:r>
              <a:rPr lang="hi-IN" dirty="0" smtClean="0">
                <a:solidFill>
                  <a:srgbClr val="002060"/>
                </a:solidFill>
              </a:rPr>
              <a:t>किसी व्यक्ति द्वारा एक निश्चित राशि चुकाने का लिखित वादा।</a:t>
            </a:r>
          </a:p>
          <a:p>
            <a:r>
              <a:rPr lang="hi-IN" b="1" dirty="0" smtClean="0"/>
              <a:t>विनिमय बिल (</a:t>
            </a:r>
            <a:r>
              <a:rPr lang="en-US" b="1" dirty="0" smtClean="0"/>
              <a:t>Bills of Exchange)</a:t>
            </a:r>
            <a:r>
              <a:rPr lang="en-US" dirty="0" smtClean="0"/>
              <a:t> – </a:t>
            </a:r>
            <a:r>
              <a:rPr lang="hi-IN" dirty="0" smtClean="0"/>
              <a:t>एक लिखित आदेश, जिसके द्वारा किसी व्यक्ति को तीसरे पक्ष को भुगतान करने का निर्देश दिया जाता है।</a:t>
            </a:r>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solidFill>
                  <a:srgbClr val="002060"/>
                </a:solidFill>
              </a:rPr>
              <a:t>(c) </a:t>
            </a:r>
            <a:r>
              <a:rPr lang="hi-IN" dirty="0" smtClean="0">
                <a:solidFill>
                  <a:srgbClr val="002060"/>
                </a:solidFill>
              </a:rPr>
              <a:t>पब्लिक वर्क्स डिपार्टमेंट द्वारा मौजूदा कामों पर खर्च और जमा राशि व रेवेन्यू की वापसी के लिए विभागीय नियमों के अनुसार इस्तेमाल की गई नकद प्राप्तियों के मामले में</a:t>
            </a:r>
            <a:r>
              <a:rPr lang="hi-IN" dirty="0" smtClean="0"/>
              <a:t>; </a:t>
            </a:r>
            <a:endParaRPr lang="en-US" dirty="0" smtClean="0"/>
          </a:p>
          <a:p>
            <a:r>
              <a:rPr lang="en-US" dirty="0" smtClean="0"/>
              <a:t>(</a:t>
            </a:r>
            <a:r>
              <a:rPr lang="en-US" dirty="0" smtClean="0">
                <a:solidFill>
                  <a:srgbClr val="00B0F0"/>
                </a:solidFill>
              </a:rPr>
              <a:t>d) </a:t>
            </a:r>
            <a:r>
              <a:rPr lang="hi-IN" dirty="0" smtClean="0">
                <a:solidFill>
                  <a:srgbClr val="00B0F0"/>
                </a:solidFill>
              </a:rPr>
              <a:t>जेल में दाखिल होते समय कैदी के पास मिले नकद के मामले में, जिसका इस्तेमाल विभागीय नियमों के तहत जेल सुपरिटेंडेंट द्वारा दूसरे कैदियों की रिहाई के समय उन्हें देय समान राशि के भुगतान के लिए किया जाता है; </a:t>
            </a:r>
            <a:endParaRPr lang="en-US" dirty="0" smtClean="0">
              <a:solidFill>
                <a:srgbClr val="00B0F0"/>
              </a:solidFill>
            </a:endParaRPr>
          </a:p>
          <a:p>
            <a:r>
              <a:rPr lang="hi-IN" dirty="0" smtClean="0">
                <a:solidFill>
                  <a:srgbClr val="C00000"/>
                </a:solidFill>
              </a:rPr>
              <a:t>(</a:t>
            </a:r>
            <a:r>
              <a:rPr lang="en-US" dirty="0" smtClean="0">
                <a:solidFill>
                  <a:srgbClr val="C00000"/>
                </a:solidFill>
              </a:rPr>
              <a:t>e) </a:t>
            </a:r>
            <a:r>
              <a:rPr lang="hi-IN" dirty="0" smtClean="0">
                <a:solidFill>
                  <a:srgbClr val="C00000"/>
                </a:solidFill>
              </a:rPr>
              <a:t>फॉरेस्ट डिपार्टमेंट द्वारा प्राप्त और तत्काल स्थानीय खर्चों को पूरा करने में इस्तेमाल किए गए नकद के मामले में।</a:t>
            </a:r>
            <a:endParaRPr lang="en-US" dirty="0">
              <a:solidFill>
                <a:srgbClr val="C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229600" cy="1071570"/>
          </a:xfrm>
        </p:spPr>
        <p:txBody>
          <a:bodyPr>
            <a:normAutofit fontScale="90000"/>
          </a:bodyPr>
          <a:lstStyle/>
          <a:p>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en-US" sz="4000" dirty="0" smtClean="0">
                <a:solidFill>
                  <a:srgbClr val="C00000"/>
                </a:solidFill>
              </a:rPr>
              <a:t/>
            </a:r>
            <a:br>
              <a:rPr lang="en-US" sz="4000" dirty="0" smtClean="0">
                <a:solidFill>
                  <a:srgbClr val="C00000"/>
                </a:solidFill>
              </a:rPr>
            </a:br>
            <a:r>
              <a:rPr lang="hi-IN" sz="4000" dirty="0" smtClean="0">
                <a:solidFill>
                  <a:srgbClr val="C00000"/>
                </a:solidFill>
              </a:rPr>
              <a:t>सरकारी बकाया राशि के भुगतान के लिए दिए गए चेक</a:t>
            </a:r>
            <a:r>
              <a:rPr lang="en-US" dirty="0" smtClean="0">
                <a:solidFill>
                  <a:srgbClr val="C00000"/>
                </a:solidFill>
              </a:rPr>
              <a:t/>
            </a:r>
            <a:br>
              <a:rPr lang="en-US" dirty="0" smtClean="0">
                <a:solidFill>
                  <a:srgbClr val="C00000"/>
                </a:solidFill>
              </a:rPr>
            </a:br>
            <a:endParaRPr lang="en-US" dirty="0"/>
          </a:p>
        </p:txBody>
      </p:sp>
      <p:sp>
        <p:nvSpPr>
          <p:cNvPr id="3" name="Content Placeholder 2"/>
          <p:cNvSpPr>
            <a:spLocks noGrp="1"/>
          </p:cNvSpPr>
          <p:nvPr>
            <p:ph idx="1"/>
          </p:nvPr>
        </p:nvSpPr>
        <p:spPr/>
        <p:txBody>
          <a:bodyPr>
            <a:normAutofit lnSpcReduction="10000"/>
          </a:bodyPr>
          <a:lstStyle/>
          <a:p>
            <a:r>
              <a:rPr lang="hi-IN" dirty="0" smtClean="0">
                <a:solidFill>
                  <a:srgbClr val="C00000"/>
                </a:solidFill>
              </a:rPr>
              <a:t>35. (</a:t>
            </a:r>
            <a:r>
              <a:rPr lang="en-US" dirty="0" smtClean="0">
                <a:solidFill>
                  <a:srgbClr val="C00000"/>
                </a:solidFill>
              </a:rPr>
              <a:t>a) </a:t>
            </a:r>
            <a:r>
              <a:rPr lang="hi-IN" dirty="0" smtClean="0">
                <a:solidFill>
                  <a:srgbClr val="C00000"/>
                </a:solidFill>
              </a:rPr>
              <a:t>सरकारी बकाया राशि के भुगतान या सरकार के साथ अन्य लेन-देन के निपटान के लिए स्थानीय बैंकों के चेक या ड्राफ्ट स्वीकार किए जा सकते हैं, बशर्ते चेक ड्रॉअर (चेक जारी करने वाले) द्वारा क्रॉस किए गए हों।  जब तक चेक क्लियर नहीं हो जाता, सरकार यह नहीं मान सकती कि भुगतान प्राप्त हो गया है और इसलिए ऐसे चेक के जमा किए जाने पर अंतिम रसीद नहीं दी जाएगी। शुरुआत में केवल चेक की प्राप्ति की रसीद दी जा सकती है, लेकिन यदि भुगतान करने वाला व्यक्ति चाहे, तो चेक क्लियर होने के बाद उसके पते पर भुगतान की औपचारिक रसीद भेजी जाएगी।</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hi-IN" dirty="0" smtClean="0">
                <a:solidFill>
                  <a:srgbClr val="C00000"/>
                </a:solidFill>
              </a:rPr>
              <a:t>यदि बैंक का कोई कलेक्शन चार्ज (वसूली ) लगता है, तो वह चेक पेश करने वाली पार्टी से बैंक द्वारा या बैंक के निर्देशों के तहत वसूला जाएगा</a:t>
            </a:r>
            <a:endParaRPr lang="en-US" dirty="0" smtClean="0">
              <a:solidFill>
                <a:srgbClr val="C00000"/>
              </a:solidFill>
            </a:endParaRPr>
          </a:p>
          <a:p>
            <a:r>
              <a:rPr lang="en-US" dirty="0" smtClean="0">
                <a:solidFill>
                  <a:srgbClr val="002060"/>
                </a:solidFill>
              </a:rPr>
              <a:t>b) </a:t>
            </a:r>
            <a:r>
              <a:rPr lang="hi-IN" dirty="0" smtClean="0">
                <a:solidFill>
                  <a:srgbClr val="002060"/>
                </a:solidFill>
              </a:rPr>
              <a:t>रिज़र्व बैंक और स्टेट बैंक ऑफ़ इंडिया के पास ऐसे चेक स्वीकार करने से इनकार करने का अधिकार सुरक्षित है, जिनके कलेक्शन (वसूली) का काम उनकी राय में उचित रूप से नहीं किया जा सकता है और जिन्हें वे अपने ग्राहकों की ओर से भी स्वीकार नहीं करेंगे</a:t>
            </a:r>
            <a:endParaRPr lang="en-US" dirty="0" smtClean="0">
              <a:solidFill>
                <a:srgbClr val="002060"/>
              </a:solidFill>
            </a:endParaRPr>
          </a:p>
          <a:p>
            <a:r>
              <a:rPr lang="en-US" dirty="0" smtClean="0">
                <a:solidFill>
                  <a:srgbClr val="00B050"/>
                </a:solidFill>
              </a:rPr>
              <a:t>c) </a:t>
            </a:r>
            <a:r>
              <a:rPr lang="hi-IN" dirty="0" smtClean="0">
                <a:solidFill>
                  <a:srgbClr val="00B050"/>
                </a:solidFill>
              </a:rPr>
              <a:t>यदि बैंक में पेश किए जाने पर ऐसा चेक डिसऑनर (अस्वीकृत) हो जाता है, तो इसकी सूचना तुरंत चेक जमा करने वाले को दी जाएगी और नकद भुगतान की मांग की जाएगी; लेकिन चेक के डिसऑनर होने की सूचना देने में देरी के कारण होने वाले किसी भी नुकसान या क्षति के लिए सरकार कोई दायित्व स्वीकार नहीं कर सकती है।</a:t>
            </a:r>
            <a:endParaRPr lang="en-US" dirty="0">
              <a:solidFill>
                <a:srgbClr val="00B05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282" y="-142900"/>
            <a:ext cx="8229600" cy="1143000"/>
          </a:xfrm>
        </p:spPr>
        <p:txBody>
          <a:bodyPr/>
          <a:lstStyle/>
          <a:p>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solidFill>
                  <a:schemeClr val="accent4"/>
                </a:solidFill>
              </a:rPr>
              <a:t>(d) </a:t>
            </a:r>
            <a:r>
              <a:rPr lang="hi-IN" dirty="0" smtClean="0">
                <a:solidFill>
                  <a:schemeClr val="accent4"/>
                </a:solidFill>
              </a:rPr>
              <a:t>जब कोई चेक डिसऑनर (अस्वीकृत) हो जाता है, तो उसके साथ वाला चालान बैंक द्वारा नष्ट कर दिया जाएगा और केवल डिसऑनर हुआ चेक ही उसे जमा करने वाले व्यक्ति को वापस किया जाएगा। चेक मिलने की शुरुआती पावती या पेपर टोकन उससे वापस ले लिया जाएगा।</a:t>
            </a:r>
            <a:endParaRPr lang="en-US" dirty="0" smtClean="0">
              <a:solidFill>
                <a:schemeClr val="accent4"/>
              </a:solidFill>
            </a:endParaRPr>
          </a:p>
          <a:p>
            <a:r>
              <a:rPr lang="hi-IN" dirty="0" smtClean="0">
                <a:solidFill>
                  <a:srgbClr val="7030A0"/>
                </a:solidFill>
              </a:rPr>
              <a:t>(</a:t>
            </a:r>
            <a:r>
              <a:rPr lang="en-US" dirty="0" smtClean="0">
                <a:solidFill>
                  <a:srgbClr val="7030A0"/>
                </a:solidFill>
              </a:rPr>
              <a:t>e) </a:t>
            </a:r>
            <a:r>
              <a:rPr lang="hi-IN" dirty="0" smtClean="0">
                <a:solidFill>
                  <a:srgbClr val="7030A0"/>
                </a:solidFill>
              </a:rPr>
              <a:t>जब कुछ तय तारीखों तक देय सरकारी बकाया राशि का भुगतान चेक से किया जाता है, तो इस तरह से भुगतान करने वाले व्यक्ति को यह सुनिश्चित करना होगा कि उसका चेक ट्रेजरी में भुगतान की तारीख से ठीक पहले वाले वर्किंग डे (कामकाजी दिन) तक पहुँच जाए। सरकारी बकाया राशि के भुगतान की आखिरी तारीख को मिलने वाले चेक को उस अधिकारी की मर्जी पर अस्वीकार किया जा सकता है जिसे वे सौंपे गए हैं, और उसके बाद मिलने वाले चेक स्वीकार नहीं किए जा सकते हैं।</a:t>
            </a:r>
            <a:endParaRPr lang="en-US" dirty="0">
              <a:solidFill>
                <a:srgbClr val="7030A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5720" y="785794"/>
            <a:ext cx="8229600" cy="1143000"/>
          </a:xfrm>
        </p:spPr>
        <p:txBody>
          <a:bodyPr>
            <a:normAutofit/>
          </a:bodyPr>
          <a:lstStyle/>
          <a:p>
            <a:endParaRPr lang="en-US" dirty="0">
              <a:solidFill>
                <a:srgbClr val="C00000"/>
              </a:solidFill>
            </a:endParaRPr>
          </a:p>
        </p:txBody>
      </p:sp>
      <p:sp>
        <p:nvSpPr>
          <p:cNvPr id="3" name="Content Placeholder 2"/>
          <p:cNvSpPr>
            <a:spLocks noGrp="1"/>
          </p:cNvSpPr>
          <p:nvPr>
            <p:ph idx="1"/>
          </p:nvPr>
        </p:nvSpPr>
        <p:spPr/>
        <p:txBody>
          <a:bodyPr>
            <a:normAutofit/>
          </a:bodyPr>
          <a:lstStyle/>
          <a:p>
            <a:r>
              <a:rPr lang="hi-IN" dirty="0" smtClean="0">
                <a:solidFill>
                  <a:schemeClr val="accent4"/>
                </a:solidFill>
              </a:rPr>
              <a:t>36. जब चेक या ड्राफ्ट पेश करने पर स्वीकार कर लिया जाता है (यानी उसका भुगतान हो जाता है), तो भुगतान हो गया माना </a:t>
            </a:r>
            <a:endParaRPr lang="en-US" dirty="0" smtClean="0">
              <a:solidFill>
                <a:schemeClr val="accent4"/>
              </a:solidFill>
            </a:endParaRPr>
          </a:p>
          <a:p>
            <a:r>
              <a:rPr lang="en-US" dirty="0" err="1" smtClean="0">
                <a:solidFill>
                  <a:schemeClr val="accent4"/>
                </a:solidFill>
              </a:rPr>
              <a:t>i</a:t>
            </a:r>
            <a:r>
              <a:rPr lang="en-US" dirty="0" smtClean="0">
                <a:solidFill>
                  <a:schemeClr val="accent4"/>
                </a:solidFill>
              </a:rPr>
              <a:t>. </a:t>
            </a:r>
            <a:r>
              <a:rPr lang="hi-IN" dirty="0" smtClean="0">
                <a:solidFill>
                  <a:schemeClr val="accent4"/>
                </a:solidFill>
              </a:rPr>
              <a:t>यदि चेक बैंक को या सरकार की ओर से पैसे लेने के लिए अधिकृत सरकारी कर्मचारी को सौंपा जाता है, तो जिस तारीख को उसे सौंपा गया है, उस तारीख को;</a:t>
            </a:r>
            <a:endParaRPr lang="en-US" dirty="0" smtClean="0">
              <a:solidFill>
                <a:schemeClr val="accent4"/>
              </a:solidFill>
            </a:endParaRPr>
          </a:p>
          <a:p>
            <a:r>
              <a:rPr lang="en-US" dirty="0" smtClean="0"/>
              <a:t> </a:t>
            </a:r>
            <a:r>
              <a:rPr lang="en-US" dirty="0" smtClean="0">
                <a:solidFill>
                  <a:srgbClr val="7030A0"/>
                </a:solidFill>
              </a:rPr>
              <a:t>ii. </a:t>
            </a:r>
            <a:r>
              <a:rPr lang="hi-IN" dirty="0" smtClean="0">
                <a:solidFill>
                  <a:srgbClr val="7030A0"/>
                </a:solidFill>
              </a:rPr>
              <a:t>अगर इसे डाक से भेजा जाता है, और डाक से भुगतान करने का निर्देश हो, तो जिस तारीख को इसे डाक में डाला जाता है, उस तारीख को भुगतान माना जाएगा</a:t>
            </a:r>
            <a:r>
              <a:rPr lang="hi-IN" dirty="0" smtClean="0"/>
              <a:t>;</a:t>
            </a:r>
            <a:endParaRPr lang="en-US" dirty="0">
              <a:solidFill>
                <a:schemeClr val="accent4"/>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iii. </a:t>
            </a:r>
            <a:r>
              <a:rPr lang="hi-IN" dirty="0" smtClean="0">
                <a:solidFill>
                  <a:srgbClr val="7030A0"/>
                </a:solidFill>
              </a:rPr>
              <a:t>बशर्ते कि अगर किसी चेक पर यह लिखा हो कि उसका भुगतान एक निश्चित तारीख से पहले नहीं किया जा सकता, तो भुगतान तब तक नहीं माना जाएगा जब तक वह तारीख न आ जाए जिस दिन उसका भुगतान किया जा सकता है;</a:t>
            </a:r>
            <a:endParaRPr lang="en-US" dirty="0" smtClean="0">
              <a:solidFill>
                <a:srgbClr val="7030A0"/>
              </a:solidFill>
            </a:endParaRPr>
          </a:p>
          <a:p>
            <a:r>
              <a:rPr lang="en-US" dirty="0" smtClean="0"/>
              <a:t>iv. </a:t>
            </a:r>
            <a:r>
              <a:rPr lang="hi-IN" dirty="0" smtClean="0"/>
              <a:t>ऊपर दिए गए नियम 36 (</a:t>
            </a:r>
            <a:r>
              <a:rPr lang="en-US" dirty="0" smtClean="0"/>
              <a:t>ii) </a:t>
            </a:r>
            <a:r>
              <a:rPr lang="hi-IN" dirty="0" smtClean="0"/>
              <a:t>के प्रावधान, डाक मनी ऑर्डर या डाक द्वारा पैसे भेजने के किसी अन्य मान्यता प्राप्त तरीके से सरकार को किए जाने वाले भुगतान पर भी उसी तरह लागू होंगे।</a:t>
            </a:r>
            <a:endParaRPr lang="en-US" dirty="0" smtClean="0"/>
          </a:p>
          <a:p>
            <a:r>
              <a:rPr lang="hi-IN" dirty="0" smtClean="0"/>
              <a:t>. </a:t>
            </a:r>
            <a:r>
              <a:rPr lang="hi-IN" dirty="0" smtClean="0">
                <a:solidFill>
                  <a:srgbClr val="00B050"/>
                </a:solidFill>
              </a:rPr>
              <a:t>विभागों द्वारा जनता से चेक, बैंक पे ऑर्डर और बैंक क्रेडिट चालान स्वीकार करने के लिए विशेष नियम, वित्त विभाग के साथ सलाह-मशविरा करके उनके संबंधित विभागीय नियमों में तय किए जा सकते हैं।</a:t>
            </a:r>
            <a:endParaRPr lang="en-US" dirty="0">
              <a:solidFill>
                <a:srgbClr val="00B050"/>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sz="4000" dirty="0" smtClean="0">
                <a:solidFill>
                  <a:srgbClr val="FF0000"/>
                </a:solidFill>
              </a:rPr>
              <a:t>रसीदों की डुप्लीकेट या कॉपी जारी करना</a:t>
            </a:r>
            <a:r>
              <a:rPr lang="en-US" dirty="0" smtClean="0">
                <a:solidFill>
                  <a:srgbClr val="FF0000"/>
                </a:solidFill>
              </a:rPr>
              <a:t/>
            </a:r>
            <a:br>
              <a:rPr lang="en-US" dirty="0" smtClean="0">
                <a:solidFill>
                  <a:srgbClr val="FF0000"/>
                </a:solidFill>
              </a:rPr>
            </a:br>
            <a:endParaRPr lang="en-US" dirty="0"/>
          </a:p>
        </p:txBody>
      </p:sp>
      <p:sp>
        <p:nvSpPr>
          <p:cNvPr id="3" name="Content Placeholder 2"/>
          <p:cNvSpPr>
            <a:spLocks noGrp="1"/>
          </p:cNvSpPr>
          <p:nvPr>
            <p:ph idx="1"/>
          </p:nvPr>
        </p:nvSpPr>
        <p:spPr/>
        <p:txBody>
          <a:bodyPr>
            <a:normAutofit/>
          </a:bodyPr>
          <a:lstStyle/>
          <a:p>
            <a:r>
              <a:rPr lang="hi-IN" dirty="0" smtClean="0">
                <a:solidFill>
                  <a:srgbClr val="FF0000"/>
                </a:solidFill>
              </a:rPr>
              <a:t>38. मिले हुए पैसे के लिए जारी की गई रसीद की डुप्लीकेट या कॉपी कोई भी ट्रेजरी ऑफिसर या कोई दूसरा सरकारी अधिकारी इस आधार पर नहीं देगा कि ओरिजिनल खो गई हैं। हालांकि, अगर ज़रूरत पड़े, तो एक सर्टिफिकेट दिया जा सकता है कि किसी खास दिन किसी खास अकाउंट में किसी खास व्यक्ति से एक खास रकम मिली थी। ऐसा सर्टिफिकेट डिपॉजिटर के ओरिजिनल चालान के खो जाने और अपना पूरा पता और डिपॉजिट की जानकारी देने वाले एप्लीकेशन पर जारी किया जाएगा।</a:t>
            </a:r>
            <a:endParaRPr lang="en-US" dirty="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sz="3200" dirty="0" smtClean="0"/>
              <a:t>भाग </a:t>
            </a:r>
            <a:r>
              <a:rPr lang="en-US" sz="3200" dirty="0" smtClean="0"/>
              <a:t>II- </a:t>
            </a:r>
            <a:r>
              <a:rPr lang="hi-IN" sz="3200" dirty="0" smtClean="0"/>
              <a:t>सरकारी खाते में पैसे जमा करने की प्रक्रियापैसे का भुगतान</a:t>
            </a:r>
            <a:r>
              <a:rPr lang="en-US" sz="3200" dirty="0" smtClean="0"/>
              <a:t>Section II- Procedure for paying money into the Government Account Payment of money </a:t>
            </a:r>
            <a:endParaRPr lang="en-US" sz="3200" dirty="0"/>
          </a:p>
        </p:txBody>
      </p:sp>
      <p:sp>
        <p:nvSpPr>
          <p:cNvPr id="3" name="Content Placeholder 2"/>
          <p:cNvSpPr>
            <a:spLocks noGrp="1"/>
          </p:cNvSpPr>
          <p:nvPr>
            <p:ph idx="1"/>
          </p:nvPr>
        </p:nvSpPr>
        <p:spPr/>
        <p:txBody>
          <a:bodyPr>
            <a:normAutofit fontScale="85000" lnSpcReduction="20000"/>
          </a:bodyPr>
          <a:lstStyle/>
          <a:p>
            <a:r>
              <a:rPr lang="hi-IN" dirty="0" smtClean="0">
                <a:solidFill>
                  <a:srgbClr val="FFC000"/>
                </a:solidFill>
              </a:rPr>
              <a:t>39. सरकारी खाते में पेमेंट नकद, चेक, बैंक पे-ऑर्डर या बैंक क्रेडिट चालान के ज़रिए किया जा सकता है।</a:t>
            </a:r>
            <a:endParaRPr lang="en-US" dirty="0" smtClean="0">
              <a:solidFill>
                <a:srgbClr val="FFC000"/>
              </a:solidFill>
            </a:endParaRPr>
          </a:p>
          <a:p>
            <a:r>
              <a:rPr lang="hi-IN" dirty="0" smtClean="0">
                <a:solidFill>
                  <a:srgbClr val="00B050"/>
                </a:solidFill>
              </a:rPr>
              <a:t>40. जब ऊपर दिए गए नियम 33 के प्रावधानों के तहत, राज्य के रेवेन्यू के तौर पर मिली रकम को बैंक में जमा करने के बजाय डिपार्टमेंट के खर्चों को पूरा करने के लिए इस्तेमाल किया जाता है, तो उससे होने वाली कुल कमाई और किए गए पेमेंट को सरकारी खाते में दर्ज किया जाएगा। अगर कमाई खर्च से ज़्यादा है, तो ज़्यादा रकम चालान के ज़रिए बैंक में जमा की जाएगी।</a:t>
            </a:r>
            <a:endParaRPr lang="en-US" dirty="0" smtClean="0">
              <a:solidFill>
                <a:srgbClr val="00B050"/>
              </a:solidFill>
            </a:endParaRPr>
          </a:p>
          <a:p>
            <a:r>
              <a:rPr lang="hi-IN" dirty="0" smtClean="0">
                <a:solidFill>
                  <a:srgbClr val="FFC000"/>
                </a:solidFill>
              </a:rPr>
              <a:t>41. सरकारी खाते में ट्रांसफर क्रेडिट के लिए बैंक में चेक जमा करने वाले सरकारी कर्मचारी को चेक के पीछे ये शब्द लिखने होंगे: ‘</a:t>
            </a:r>
            <a:r>
              <a:rPr lang="en-US" dirty="0" smtClean="0">
                <a:solidFill>
                  <a:srgbClr val="FFC000"/>
                </a:solidFill>
              </a:rPr>
              <a:t>Received payment by transfer credit to (head of account)’ </a:t>
            </a:r>
            <a:r>
              <a:rPr lang="hi-IN" dirty="0" smtClean="0">
                <a:solidFill>
                  <a:srgbClr val="FFC000"/>
                </a:solidFill>
              </a:rPr>
              <a:t>और रकम को तीन प्रतियों (</a:t>
            </a:r>
            <a:r>
              <a:rPr lang="en-US" dirty="0" smtClean="0">
                <a:solidFill>
                  <a:srgbClr val="FFC000"/>
                </a:solidFill>
              </a:rPr>
              <a:t>triplicate) </a:t>
            </a:r>
            <a:r>
              <a:rPr lang="hi-IN" dirty="0" smtClean="0">
                <a:solidFill>
                  <a:srgbClr val="FFC000"/>
                </a:solidFill>
              </a:rPr>
              <a:t>वाले चालान के साथ ट्रांसफर क्रेडिट किया जाएगा। जो सरकारी कर्मचारी यह सावधानी नहीं बरतेगा, उसे नुकसान के लिए मुख्य रूप से ज़िम्मेदार माना जाएगा, अगर गलती से ऐसे चेक का पेमेंट नकद में हो जाता है</a:t>
            </a:r>
            <a:endParaRPr lang="en-US" dirty="0">
              <a:solidFill>
                <a:srgbClr val="FFC000"/>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hi-IN" dirty="0" smtClean="0"/>
              <a:t>चालान का ज्ञापन</a:t>
            </a:r>
            <a:r>
              <a:rPr lang="en-US" dirty="0" smtClean="0"/>
              <a:t>Memorandum of </a:t>
            </a:r>
            <a:r>
              <a:rPr lang="en-US" dirty="0" err="1" smtClean="0"/>
              <a:t>challans</a:t>
            </a:r>
            <a:r>
              <a:rPr lang="en-US" dirty="0" smtClean="0"/>
              <a:t> </a:t>
            </a:r>
            <a:endParaRPr lang="en-US" dirty="0"/>
          </a:p>
        </p:txBody>
      </p:sp>
      <p:sp>
        <p:nvSpPr>
          <p:cNvPr id="3" name="Content Placeholder 2"/>
          <p:cNvSpPr>
            <a:spLocks noGrp="1"/>
          </p:cNvSpPr>
          <p:nvPr>
            <p:ph idx="1"/>
          </p:nvPr>
        </p:nvSpPr>
        <p:spPr/>
        <p:txBody>
          <a:bodyPr>
            <a:normAutofit fontScale="92500" lnSpcReduction="10000"/>
          </a:bodyPr>
          <a:lstStyle/>
          <a:p>
            <a:r>
              <a:rPr lang="hi-IN" dirty="0" smtClean="0">
                <a:solidFill>
                  <a:srgbClr val="00B050"/>
                </a:solidFill>
              </a:rPr>
              <a:t>42. बैंक में पैसे जमा करने वाले किसी भी व्यक्ति को साथ में </a:t>
            </a:r>
            <a:r>
              <a:rPr lang="en-US" dirty="0" smtClean="0">
                <a:solidFill>
                  <a:srgbClr val="00B050"/>
                </a:solidFill>
              </a:rPr>
              <a:t>BTC </a:t>
            </a:r>
            <a:r>
              <a:rPr lang="hi-IN" dirty="0" smtClean="0">
                <a:solidFill>
                  <a:srgbClr val="00B050"/>
                </a:solidFill>
              </a:rPr>
              <a:t>फ़ॉर्म 4 में एक चालान पेश करना होगा, जिसमें भुगतान का प्रकार, उस व्यक्ति या सरकारी कर्मचारी का नाम जिसके खाते में भुगतान किया जा रहा है, और खाते का सही वर्गीकरण स्पष्ट रूप से दिखाया गया हो। अलग-अलग खाता शीर्षों (</a:t>
            </a:r>
            <a:r>
              <a:rPr lang="en-US" dirty="0" smtClean="0">
                <a:solidFill>
                  <a:srgbClr val="00B050"/>
                </a:solidFill>
              </a:rPr>
              <a:t>heads of accounts) </a:t>
            </a:r>
            <a:r>
              <a:rPr lang="hi-IN" dirty="0" smtClean="0">
                <a:solidFill>
                  <a:srgbClr val="00B050"/>
                </a:solidFill>
              </a:rPr>
              <a:t>में जमा की जाने वाली राशि के लिए अलग-अलग चालान इस्तेमाल किए जाएंगे।</a:t>
            </a:r>
            <a:endParaRPr lang="en-US" dirty="0" smtClean="0">
              <a:solidFill>
                <a:srgbClr val="00B050"/>
              </a:solidFill>
            </a:endParaRPr>
          </a:p>
          <a:p>
            <a:r>
              <a:rPr lang="en-US" dirty="0" smtClean="0">
                <a:solidFill>
                  <a:srgbClr val="002060"/>
                </a:solidFill>
              </a:rPr>
              <a:t>43</a:t>
            </a:r>
            <a:r>
              <a:rPr lang="hi-IN" dirty="0" smtClean="0">
                <a:solidFill>
                  <a:srgbClr val="002060"/>
                </a:solidFill>
              </a:rPr>
              <a:t>. चालान आम तौर पर तीन प्रतियों (</a:t>
            </a:r>
            <a:r>
              <a:rPr lang="en-US" dirty="0" smtClean="0">
                <a:solidFill>
                  <a:srgbClr val="002060"/>
                </a:solidFill>
              </a:rPr>
              <a:t>triplicate) </a:t>
            </a:r>
            <a:r>
              <a:rPr lang="hi-IN" dirty="0" smtClean="0">
                <a:solidFill>
                  <a:srgbClr val="002060"/>
                </a:solidFill>
              </a:rPr>
              <a:t>में पेश किए जाएंगे। सिवाय उस स्थिति के जहाँ सरकार ने चालान फ़ॉर्म की आपूर्ति के लिए कोई अन्य व्यवस्था अधिकृत की हो, चालान के छपे हुए फ़ॉर्म (जो द्विभाषी हो सकते हैं)</a:t>
            </a:r>
            <a:endParaRPr lang="en-US" dirty="0" smtClean="0">
              <a:solidFill>
                <a:srgbClr val="002060"/>
              </a:solidFill>
            </a:endParaRPr>
          </a:p>
          <a:p>
            <a:r>
              <a:rPr lang="hi-IN" dirty="0" smtClean="0">
                <a:solidFill>
                  <a:srgbClr val="002060"/>
                </a:solidFill>
              </a:rPr>
              <a:t> </a:t>
            </a:r>
            <a:r>
              <a:rPr lang="hi-IN" dirty="0" smtClean="0">
                <a:solidFill>
                  <a:srgbClr val="00B050"/>
                </a:solidFill>
              </a:rPr>
              <a:t>ट्रेज़री ऑफ़िसर द्वारा मुफ़्त में उपलब्ध कराए जाएंगे।</a:t>
            </a:r>
            <a:endParaRPr lang="en-US" dirty="0">
              <a:solidFill>
                <a:srgbClr val="00B050"/>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i-IN" sz="3600" dirty="0" smtClean="0"/>
              <a:t>सरकारी खाते में पेमेंट के लिए ट्रेज़री में प्रक्रिया</a:t>
            </a:r>
            <a:endParaRPr lang="en-US" sz="3600" dirty="0"/>
          </a:p>
        </p:txBody>
      </p:sp>
      <p:sp>
        <p:nvSpPr>
          <p:cNvPr id="3" name="Content Placeholder 2"/>
          <p:cNvSpPr>
            <a:spLocks noGrp="1"/>
          </p:cNvSpPr>
          <p:nvPr>
            <p:ph idx="1"/>
          </p:nvPr>
        </p:nvSpPr>
        <p:spPr/>
        <p:txBody>
          <a:bodyPr/>
          <a:lstStyle/>
          <a:p>
            <a:r>
              <a:rPr lang="hi-IN" dirty="0" smtClean="0"/>
              <a:t>44. ट्रेज़री में, पेश किए गए चालान की जांच-पड़ताल के बाद, उसकी जानकारी जारी किए गए चालानों के रजिस्टर में दर्ज की जाती है। अगर चालान हर तरह से सही है, तो ट्रेज़री ऑफ़िसर उस पर बैंक के लिए पैसे लेने और रसीद देने का आदेश लिख देगा।लेकिन, जब कोई प्राइवेट व्यक्ति उसी जगह पर मौजूद बैंक में पैसे जमा करता है जहाँ संबंधित डिपार्टमेंटल ऑफ़िसर है, तो ट्रेज़री में पेश करने से पहले चालान पर संबंधित डिपार्टमेंटल ऑफ़िसर के हस्ताक्षर हो सकते हैं।</a:t>
            </a:r>
            <a:endParaRPr lang="en-US" dirty="0" smtClean="0"/>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solidFill>
                  <a:srgbClr val="C00000"/>
                </a:solidFill>
              </a:rPr>
              <a:t>45. (a) </a:t>
            </a:r>
            <a:r>
              <a:rPr lang="hi-IN" dirty="0" smtClean="0">
                <a:solidFill>
                  <a:srgbClr val="C00000"/>
                </a:solidFill>
              </a:rPr>
              <a:t>ये डिपार्टमेंट अपने क्रेडिट से जुड़े जारी किए गए चालान का रजिस्टर रखेंगे।</a:t>
            </a:r>
            <a:endParaRPr lang="en-US" dirty="0" smtClean="0">
              <a:solidFill>
                <a:srgbClr val="C00000"/>
              </a:solidFill>
            </a:endParaRPr>
          </a:p>
          <a:p>
            <a:r>
              <a:rPr lang="hi-IN" dirty="0" smtClean="0">
                <a:solidFill>
                  <a:srgbClr val="C00000"/>
                </a:solidFill>
              </a:rPr>
              <a:t>(</a:t>
            </a:r>
            <a:r>
              <a:rPr lang="en-US" dirty="0" err="1" smtClean="0">
                <a:solidFill>
                  <a:srgbClr val="C00000"/>
                </a:solidFill>
              </a:rPr>
              <a:t>i</a:t>
            </a:r>
            <a:r>
              <a:rPr lang="en-US" dirty="0" smtClean="0">
                <a:solidFill>
                  <a:srgbClr val="C00000"/>
                </a:solidFill>
              </a:rPr>
              <a:t>) </a:t>
            </a:r>
            <a:r>
              <a:rPr lang="hi-IN" dirty="0" smtClean="0">
                <a:solidFill>
                  <a:srgbClr val="C00000"/>
                </a:solidFill>
              </a:rPr>
              <a:t>लैंड रेवेन्यू (</a:t>
            </a:r>
            <a:r>
              <a:rPr lang="en-US" dirty="0" smtClean="0">
                <a:solidFill>
                  <a:srgbClr val="C00000"/>
                </a:solidFill>
              </a:rPr>
              <a:t>ii) </a:t>
            </a:r>
            <a:r>
              <a:rPr lang="hi-IN" dirty="0" smtClean="0">
                <a:solidFill>
                  <a:srgbClr val="C00000"/>
                </a:solidFill>
              </a:rPr>
              <a:t>खास महल (</a:t>
            </a:r>
            <a:r>
              <a:rPr lang="en-US" dirty="0" smtClean="0">
                <a:solidFill>
                  <a:srgbClr val="C00000"/>
                </a:solidFill>
              </a:rPr>
              <a:t>iii) </a:t>
            </a:r>
            <a:r>
              <a:rPr lang="hi-IN" dirty="0" smtClean="0">
                <a:solidFill>
                  <a:srgbClr val="C00000"/>
                </a:solidFill>
              </a:rPr>
              <a:t>कमर्शियल टैक्स (</a:t>
            </a:r>
            <a:r>
              <a:rPr lang="en-US" dirty="0" smtClean="0">
                <a:solidFill>
                  <a:srgbClr val="C00000"/>
                </a:solidFill>
              </a:rPr>
              <a:t>iv) </a:t>
            </a:r>
            <a:r>
              <a:rPr lang="hi-IN" dirty="0" smtClean="0">
                <a:solidFill>
                  <a:srgbClr val="C00000"/>
                </a:solidFill>
              </a:rPr>
              <a:t>ट्रांसपोर्ट (</a:t>
            </a:r>
            <a:r>
              <a:rPr lang="en-US" dirty="0" smtClean="0">
                <a:solidFill>
                  <a:srgbClr val="C00000"/>
                </a:solidFill>
              </a:rPr>
              <a:t>v) </a:t>
            </a:r>
            <a:r>
              <a:rPr lang="hi-IN" dirty="0" smtClean="0">
                <a:solidFill>
                  <a:srgbClr val="C00000"/>
                </a:solidFill>
              </a:rPr>
              <a:t>स्टैम्प (</a:t>
            </a:r>
            <a:r>
              <a:rPr lang="en-US" dirty="0" smtClean="0">
                <a:solidFill>
                  <a:srgbClr val="C00000"/>
                </a:solidFill>
              </a:rPr>
              <a:t>vi) </a:t>
            </a:r>
            <a:r>
              <a:rPr lang="hi-IN" dirty="0" smtClean="0">
                <a:solidFill>
                  <a:srgbClr val="C00000"/>
                </a:solidFill>
              </a:rPr>
              <a:t>रजिस्ट्रेशन (</a:t>
            </a:r>
            <a:r>
              <a:rPr lang="en-US" dirty="0" smtClean="0">
                <a:solidFill>
                  <a:srgbClr val="C00000"/>
                </a:solidFill>
              </a:rPr>
              <a:t>vii) </a:t>
            </a:r>
            <a:r>
              <a:rPr lang="hi-IN" dirty="0" smtClean="0">
                <a:solidFill>
                  <a:srgbClr val="C00000"/>
                </a:solidFill>
              </a:rPr>
              <a:t>स्टेट एक्साइज (</a:t>
            </a:r>
            <a:r>
              <a:rPr lang="en-US" dirty="0" smtClean="0">
                <a:solidFill>
                  <a:srgbClr val="C00000"/>
                </a:solidFill>
              </a:rPr>
              <a:t>vi) </a:t>
            </a:r>
            <a:r>
              <a:rPr lang="hi-IN" dirty="0" smtClean="0">
                <a:solidFill>
                  <a:srgbClr val="C00000"/>
                </a:solidFill>
              </a:rPr>
              <a:t>सिविल और क्रिमिनल कोर्ट।फाइनेंस डिपार्टमेंट ऑफिशियल गजट में नोटिफिकेशन के ज़रिए दूसरे डिपार्टमेंट में भी यह तरीका अपना सकता है।</a:t>
            </a:r>
            <a:endParaRPr lang="en-US" dirty="0" smtClean="0">
              <a:solidFill>
                <a:srgbClr val="C00000"/>
              </a:solidFill>
            </a:endParaRPr>
          </a:p>
          <a:p>
            <a:r>
              <a:rPr lang="hi-IN" dirty="0" smtClean="0">
                <a:solidFill>
                  <a:srgbClr val="C00000"/>
                </a:solidFill>
              </a:rPr>
              <a:t>(</a:t>
            </a:r>
            <a:r>
              <a:rPr lang="en-US" dirty="0" smtClean="0">
                <a:solidFill>
                  <a:srgbClr val="C00000"/>
                </a:solidFill>
              </a:rPr>
              <a:t>b) </a:t>
            </a:r>
            <a:r>
              <a:rPr lang="hi-IN" dirty="0" smtClean="0">
                <a:solidFill>
                  <a:srgbClr val="C00000"/>
                </a:solidFill>
              </a:rPr>
              <a:t>ऐसे डिपार्टमेंट में ऑफिस हेड की यह ड्यूटी होगी कि वह पक्का करे कि सरकारी रेवेन्यू का कोई नुकसान न हो। अगर चालान हर तरह से सही है, तो डिपार्टमेंट का ऑफिसर उस पर बैंक को पैसे लेने और रसीद देने का ऑर्डर देगा। जारी किए गए चालान के रजिस्टर सहित रसीद रिकॉर्ड का समय-समय पर अकाउंटेंट जनरल के साथ-साथ फाइनेंस (ऑडिट) डिपार्टमेंट द्वारा ऑडिट किया जाना चाहिए।</a:t>
            </a:r>
            <a:endParaRPr lang="en-US" smtClean="0">
              <a:solidFill>
                <a:srgbClr val="C00000"/>
              </a:solidFill>
            </a:endParaRPr>
          </a:p>
          <a:p>
            <a:r>
              <a:rPr lang="hi-IN" smtClean="0">
                <a:solidFill>
                  <a:srgbClr val="C00000"/>
                </a:solidFill>
              </a:rPr>
              <a:t>46</a:t>
            </a:r>
            <a:r>
              <a:rPr lang="hi-IN" dirty="0" smtClean="0">
                <a:solidFill>
                  <a:srgbClr val="C00000"/>
                </a:solidFill>
              </a:rPr>
              <a:t>. 50,000 रुपये से ज़्यादा की रकम के चालान। 1,00,000 और उससे अधिक होना चाहिए</a:t>
            </a:r>
            <a:endParaRPr lang="en-US" dirty="0">
              <a:solidFill>
                <a:srgbClr val="C000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solidFill>
                  <a:srgbClr val="0070C0"/>
                </a:solidFill>
              </a:rPr>
              <a:t>46. ​​Rs. 1,00,000 </a:t>
            </a:r>
            <a:r>
              <a:rPr lang="hi-IN" dirty="0" smtClean="0">
                <a:solidFill>
                  <a:srgbClr val="0070C0"/>
                </a:solidFill>
              </a:rPr>
              <a:t>और उससे ज़्यादा की रकम के चालान ट्रेजरी ऑफिसर द्वारा </a:t>
            </a:r>
            <a:r>
              <a:rPr lang="hi-IN" dirty="0" smtClean="0">
                <a:solidFill>
                  <a:srgbClr val="0070C0"/>
                </a:solidFill>
              </a:rPr>
              <a:t> </a:t>
            </a:r>
            <a:r>
              <a:rPr lang="hi-IN" dirty="0" smtClean="0">
                <a:solidFill>
                  <a:srgbClr val="0070C0"/>
                </a:solidFill>
              </a:rPr>
              <a:t>सामने </a:t>
            </a:r>
            <a:r>
              <a:rPr lang="hi-IN" dirty="0" smtClean="0">
                <a:solidFill>
                  <a:srgbClr val="0070C0"/>
                </a:solidFill>
              </a:rPr>
              <a:t>किए जाने चाहिए, लेकिन </a:t>
            </a:r>
            <a:r>
              <a:rPr lang="en-US" dirty="0" smtClean="0">
                <a:solidFill>
                  <a:srgbClr val="0070C0"/>
                </a:solidFill>
              </a:rPr>
              <a:t>Rs. 1,00,000 </a:t>
            </a:r>
            <a:r>
              <a:rPr lang="hi-IN" dirty="0" smtClean="0">
                <a:solidFill>
                  <a:srgbClr val="0070C0"/>
                </a:solidFill>
              </a:rPr>
              <a:t>से कम की रकम के चालान ट्रेजरी अकाउंटेंट द्वारा </a:t>
            </a:r>
            <a:r>
              <a:rPr lang="hi-IN" dirty="0" smtClean="0">
                <a:solidFill>
                  <a:srgbClr val="0070C0"/>
                </a:solidFill>
              </a:rPr>
              <a:t>सामने </a:t>
            </a:r>
            <a:r>
              <a:rPr lang="hi-IN" dirty="0" smtClean="0">
                <a:solidFill>
                  <a:srgbClr val="0070C0"/>
                </a:solidFill>
              </a:rPr>
              <a:t>किए </a:t>
            </a:r>
            <a:r>
              <a:rPr lang="hi-IN" dirty="0" smtClean="0">
                <a:solidFill>
                  <a:srgbClr val="0070C0"/>
                </a:solidFill>
              </a:rPr>
              <a:t>जा सकते हैं। ऐसे मामलों में जहाँ चालान संबंधित डिपार्टमेंट द्वारा एनफेस किया जाता है, ऊपर दिया गया तरीका डिपार्टमेंटल अकाउंटेंट और डिपार्टमेंटल ऑफिसर पर लागू होगा। </a:t>
            </a:r>
            <a:endParaRPr lang="en-US" dirty="0" smtClean="0">
              <a:solidFill>
                <a:srgbClr val="0070C0"/>
              </a:solidFill>
            </a:endParaRPr>
          </a:p>
          <a:p>
            <a:r>
              <a:rPr lang="hi-IN" dirty="0" smtClean="0">
                <a:solidFill>
                  <a:srgbClr val="00B050"/>
                </a:solidFill>
              </a:rPr>
              <a:t>47. रकम ओरिजिनल और चालान की सभी कॉपी में अंकों और शब्दों दोनों में लिखी जाएगी। व्यक्ति बैंक में पैसे लेने के लिए अधिकृत व्यक्ति को ओरिजिनल चालान पर अपनी मुहर और पूरे हस्ताक्षर करने होंगे। हालाँकि, चालान की अन्य प्रतियों पर केवल शुरुआती अक्षर (</a:t>
            </a:r>
            <a:r>
              <a:rPr lang="en-US" dirty="0" smtClean="0">
                <a:solidFill>
                  <a:srgbClr val="00B050"/>
                </a:solidFill>
              </a:rPr>
              <a:t>initials) </a:t>
            </a:r>
            <a:r>
              <a:rPr lang="hi-IN" dirty="0" smtClean="0">
                <a:solidFill>
                  <a:srgbClr val="00B050"/>
                </a:solidFill>
              </a:rPr>
              <a:t>करना ही काफी होगा।</a:t>
            </a:r>
            <a:endParaRPr lang="en-US" dirty="0">
              <a:solidFill>
                <a:srgbClr val="00B050"/>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hi-IN" dirty="0" smtClean="0"/>
              <a:t>48. </a:t>
            </a:r>
            <a:r>
              <a:rPr lang="hi-IN" dirty="0" smtClean="0">
                <a:solidFill>
                  <a:srgbClr val="0070C0"/>
                </a:solidFill>
              </a:rPr>
              <a:t>बैंक की पावती मूल चालान पर या इस काम के लिए खास तौर पर चिह्नित किसी दूसरी कॉपी पर दी जाएगी; बाकी दो कॉपियां बैंक अपने पास रखेगा और उन्हें बैंक के रोज़ाना के हिसाब-किताब के साथ ट्रेज़री को भेजेगा। इनमें से एक कॉपी (डुप्लिकेट) ट्रेज़री संबंधित विभागीय अधिकारी को भेजेगी और तीसरी कॉपी (ट्रिप्लिकेट) महीने के हिसाब-किताब के साथ अकाउंटेंट जनरल को भेजने के लिए अपने पास रखेगी</a:t>
            </a:r>
            <a:r>
              <a:rPr lang="hi-IN" dirty="0" smtClean="0"/>
              <a:t>।</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49. </a:t>
            </a:r>
            <a:r>
              <a:rPr lang="hi-IN" dirty="0" smtClean="0">
                <a:solidFill>
                  <a:srgbClr val="00B050"/>
                </a:solidFill>
              </a:rPr>
              <a:t>ई-चालान: वित्त विभाग, सरकारी गजट में अधिसूचना के ज़रिए, ई-चालान के लिए इस्तेमाल होने वाले फ़ॉर्म और प्रक्रिया तय कर सकता है और इस तरह की व्यवस्था को बढ़ावा देने के लिए ज़रूरी अन्य अतिरिक्त निर्देश भी जारी कर सकता है।</a:t>
            </a:r>
            <a:endParaRPr lang="en-US" dirty="0">
              <a:solidFill>
                <a:srgbClr val="00B050"/>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t>
            </a:r>
            <a:r>
              <a:rPr lang="en-US" dirty="0" smtClean="0"/>
              <a:t>  </a:t>
            </a:r>
            <a:r>
              <a:rPr lang="en-US" dirty="0" smtClean="0"/>
              <a:t>Public </a:t>
            </a:r>
            <a:r>
              <a:rPr lang="en-US" dirty="0" smtClean="0"/>
              <a:t>Works </a:t>
            </a:r>
            <a:r>
              <a:rPr lang="en-US" dirty="0" smtClean="0"/>
              <a:t>Department</a:t>
            </a:r>
            <a:endParaRPr lang="en-US" dirty="0"/>
          </a:p>
        </p:txBody>
      </p:sp>
      <p:sp>
        <p:nvSpPr>
          <p:cNvPr id="3" name="Content Placeholder 2"/>
          <p:cNvSpPr>
            <a:spLocks noGrp="1"/>
          </p:cNvSpPr>
          <p:nvPr>
            <p:ph idx="1"/>
          </p:nvPr>
        </p:nvSpPr>
        <p:spPr/>
        <p:txBody>
          <a:bodyPr>
            <a:normAutofit lnSpcReduction="10000"/>
          </a:bodyPr>
          <a:lstStyle/>
          <a:p>
            <a:r>
              <a:rPr lang="hi-IN" dirty="0" smtClean="0"/>
              <a:t>सेक्शन </a:t>
            </a:r>
            <a:r>
              <a:rPr lang="en-US" dirty="0" smtClean="0"/>
              <a:t>III - </a:t>
            </a:r>
            <a:r>
              <a:rPr lang="hi-IN" dirty="0" smtClean="0"/>
              <a:t>खास विभागों के लिए विशेष नियमलोक निर्माण विभाग (</a:t>
            </a:r>
            <a:r>
              <a:rPr lang="en-US" dirty="0" smtClean="0"/>
              <a:t>Public Works Department</a:t>
            </a:r>
            <a:r>
              <a:rPr lang="en-US" dirty="0" smtClean="0"/>
              <a:t>)</a:t>
            </a:r>
          </a:p>
          <a:p>
            <a:r>
              <a:rPr lang="en-US" dirty="0" smtClean="0">
                <a:solidFill>
                  <a:srgbClr val="7030A0"/>
                </a:solidFill>
              </a:rPr>
              <a:t>50</a:t>
            </a:r>
            <a:r>
              <a:rPr lang="en-US" dirty="0" smtClean="0">
                <a:solidFill>
                  <a:srgbClr val="7030A0"/>
                </a:solidFill>
              </a:rPr>
              <a:t>. </a:t>
            </a:r>
            <a:r>
              <a:rPr lang="hi-IN" dirty="0" smtClean="0">
                <a:solidFill>
                  <a:srgbClr val="7030A0"/>
                </a:solidFill>
              </a:rPr>
              <a:t>लोक निर्माण विभाग को मिली रकम को ट्रेजरी ऑफिसर के ज़रिए 'लोक निर्माण रेमिटेंस' (</a:t>
            </a:r>
            <a:r>
              <a:rPr lang="en-US" dirty="0" smtClean="0">
                <a:solidFill>
                  <a:srgbClr val="7030A0"/>
                </a:solidFill>
              </a:rPr>
              <a:t>Public Works remittances) </a:t>
            </a:r>
            <a:r>
              <a:rPr lang="hi-IN" dirty="0" smtClean="0">
                <a:solidFill>
                  <a:srgbClr val="7030A0"/>
                </a:solidFill>
              </a:rPr>
              <a:t>के तौर पर जमा करने के लिए जल्द से जल्द नज़दीकी बैंक में जमा किया जाना चाहिए</a:t>
            </a:r>
            <a:r>
              <a:rPr lang="hi-IN" dirty="0" smtClean="0">
                <a:solidFill>
                  <a:srgbClr val="7030A0"/>
                </a:solidFill>
              </a:rPr>
              <a:t>।</a:t>
            </a:r>
            <a:endParaRPr lang="en-US" dirty="0" smtClean="0">
              <a:solidFill>
                <a:srgbClr val="7030A0"/>
              </a:solidFill>
            </a:endParaRPr>
          </a:p>
          <a:p>
            <a:r>
              <a:rPr lang="hi-IN" dirty="0" smtClean="0">
                <a:solidFill>
                  <a:srgbClr val="00B050"/>
                </a:solidFill>
              </a:rPr>
              <a:t>51</a:t>
            </a:r>
            <a:r>
              <a:rPr lang="hi-IN" dirty="0" smtClean="0">
                <a:solidFill>
                  <a:srgbClr val="00B050"/>
                </a:solidFill>
              </a:rPr>
              <a:t>. सरकारी इमारतों के किराए (जिसमें बिजली फिटिंग, पानी की सप्लाई और दूसरी खास सेवाओं का किराया भी शामिल है, जो सरकारी कर्मचारियों के वेतन बिल से काटा जाता है) से होने वाली वसूली को लोक निर्माण विभाग की आय के तौर पर जमा किया जाना चाहिए</a:t>
            </a:r>
            <a:r>
              <a:rPr lang="hi-IN" dirty="0" smtClean="0">
                <a:solidFill>
                  <a:srgbClr val="00B050"/>
                </a:solidFill>
              </a:rPr>
              <a:t>।</a:t>
            </a:r>
            <a:endParaRPr lang="en-US" dirty="0">
              <a:solidFill>
                <a:srgbClr val="00B050"/>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hi-IN" dirty="0" smtClean="0">
                <a:solidFill>
                  <a:srgbClr val="7030A0"/>
                </a:solidFill>
              </a:rPr>
              <a:t>52. लोक निर्माण रेमिटेंस </a:t>
            </a:r>
            <a:r>
              <a:rPr lang="en-US" dirty="0" smtClean="0">
                <a:solidFill>
                  <a:srgbClr val="7030A0"/>
                </a:solidFill>
              </a:rPr>
              <a:t>BTC </a:t>
            </a:r>
            <a:r>
              <a:rPr lang="hi-IN" dirty="0" smtClean="0">
                <a:solidFill>
                  <a:srgbClr val="7030A0"/>
                </a:solidFill>
              </a:rPr>
              <a:t>फ़ॉर्म 5 में नकद/चेक के साथ जमा किए जाने चाहिए और चालान पर बैंक की विधिवत रसीद होनी चाहिए। यह नियम उन रकमों पर भी लागू होता है जो लोक निर्माण विभाग द्वारा किए जाने वाले कामों का खर्च उठाने के लिए नगर पालिकाओं या अन्य स्थानीय/सार्वजनिक निकायों द्वारा लोक निर्माण विभाग के कहने पर चुकाई जाती हैं। ऐसे मामलों में, साथ लगे चालान में उस 'वर्क्स डिवीज़न' (</a:t>
            </a:r>
            <a:r>
              <a:rPr lang="en-US" dirty="0" smtClean="0">
                <a:solidFill>
                  <a:srgbClr val="7030A0"/>
                </a:solidFill>
              </a:rPr>
              <a:t>Works Division) </a:t>
            </a:r>
            <a:r>
              <a:rPr lang="hi-IN" dirty="0" smtClean="0">
                <a:solidFill>
                  <a:srgbClr val="7030A0"/>
                </a:solidFill>
              </a:rPr>
              <a:t>का नाम साफ़ तौर पर लिखा होना चाहिए जिसके खाते में रकम जमा की जानी है और उस काम का भी ज़िक्र होना चाहिए जिससे यह रकम जुड़ी है।</a:t>
            </a:r>
            <a:endParaRPr lang="en-US" dirty="0">
              <a:solidFill>
                <a:srgbClr val="7030A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solidFill>
                  <a:srgbClr val="7030A0"/>
                </a:solidFill>
              </a:rPr>
              <a:t>53. ट्रेज़री ऑफ़िसर, संबंधित डिविज़नल ऑफ़िसर/इंजीनियर को सत्यापन के लिए </a:t>
            </a:r>
            <a:r>
              <a:rPr lang="en-US" dirty="0" smtClean="0">
                <a:solidFill>
                  <a:srgbClr val="7030A0"/>
                </a:solidFill>
              </a:rPr>
              <a:t>BTC </a:t>
            </a:r>
            <a:r>
              <a:rPr lang="hi-IN" dirty="0" smtClean="0">
                <a:solidFill>
                  <a:srgbClr val="7030A0"/>
                </a:solidFill>
              </a:rPr>
              <a:t>फ़ॉर्म 6 में एक समेकित ट्रेज़री रसीद उपलब्ध कराएगा। इस रसीद में उस महीने के दौरान डिविज़न के लिए ट्रेज़री में जमा की गई सभी राशियों की जानकारी विधिवत भरी होगी।</a:t>
            </a:r>
            <a:endParaRPr lang="en-US" dirty="0">
              <a:solidFill>
                <a:srgbClr val="7030A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hi-IN" dirty="0" smtClean="0"/>
              <a:t>57. महीने के दौरान प्राप्त और जमा की गई वन-संबंधी रकमों (</a:t>
            </a:r>
            <a:r>
              <a:rPr lang="en-US" dirty="0" smtClean="0"/>
              <a:t>Forest Remittances) </a:t>
            </a:r>
            <a:r>
              <a:rPr lang="hi-IN" dirty="0" smtClean="0"/>
              <a:t>के लिए, ट्रेज़री से लेन-देन करने वाले प्रत्येक वन अधिकारी को ट्रेज़री अधिकारी द्वारा अगले महीने के पहले दिन </a:t>
            </a:r>
            <a:r>
              <a:rPr lang="en-US" dirty="0" smtClean="0"/>
              <a:t>BTC </a:t>
            </a:r>
            <a:r>
              <a:rPr lang="hi-IN" dirty="0" smtClean="0"/>
              <a:t>फ़ॉर्म 7 में एक समेकित रसीद दी जाएगी</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5400" dirty="0">
                <a:solidFill>
                  <a:srgbClr val="0070C0"/>
                </a:solidFill>
              </a:rPr>
              <a:t>             </a:t>
            </a:r>
          </a:p>
          <a:p>
            <a:pPr>
              <a:buNone/>
            </a:pPr>
            <a:r>
              <a:rPr lang="en-US" sz="5400" dirty="0">
                <a:solidFill>
                  <a:srgbClr val="0070C0"/>
                </a:solidFill>
              </a:rPr>
              <a:t> </a:t>
            </a:r>
            <a:r>
              <a:rPr lang="en-US" sz="5400" dirty="0" smtClean="0">
                <a:solidFill>
                  <a:srgbClr val="0070C0"/>
                </a:solidFill>
              </a:rPr>
              <a:t>           </a:t>
            </a:r>
            <a:r>
              <a:rPr lang="en-US" sz="5400" dirty="0" smtClean="0">
                <a:solidFill>
                  <a:srgbClr val="C00000"/>
                </a:solidFill>
              </a:rPr>
              <a:t>THANKS</a:t>
            </a:r>
            <a:endParaRPr lang="en-US" sz="5400" dirty="0">
              <a:solidFill>
                <a:srgbClr val="C00000"/>
              </a:solidFill>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3885</TotalTime>
  <Words>2708</Words>
  <Application>Microsoft Office PowerPoint</Application>
  <PresentationFormat>On-screen Show (4:3)</PresentationFormat>
  <Paragraphs>100</Paragraphs>
  <Slides>31</Slides>
  <Notes>2</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Flow</vt:lpstr>
      <vt:lpstr>Slide 1</vt:lpstr>
      <vt:lpstr>                  Topic</vt:lpstr>
      <vt:lpstr>Slide 3</vt:lpstr>
      <vt:lpstr>   By  Binod kumar sinha Sr. Audit officer (Rtd.),  O/o AG (Audit) Bihar,Patna  Member IPAI Bihar chapter </vt:lpstr>
      <vt:lpstr>Slide 5</vt:lpstr>
      <vt:lpstr>Slide 6</vt:lpstr>
      <vt:lpstr>सरकारी खाते में धन/राशि की प्राप्ति</vt:lpstr>
      <vt:lpstr>Slide 8</vt:lpstr>
      <vt:lpstr>Slide 9</vt:lpstr>
      <vt:lpstr>Slide 10</vt:lpstr>
      <vt:lpstr>Slide 11</vt:lpstr>
      <vt:lpstr>Slide 12</vt:lpstr>
      <vt:lpstr>Slide 13</vt:lpstr>
      <vt:lpstr>                    सरकारी बकाया राशि के भुगतान के लिए दिए गए चेक </vt:lpstr>
      <vt:lpstr>Slide 15</vt:lpstr>
      <vt:lpstr>Slide 16</vt:lpstr>
      <vt:lpstr>Slide 17</vt:lpstr>
      <vt:lpstr>Slide 18</vt:lpstr>
      <vt:lpstr>रसीदों की डुप्लीकेट या कॉपी जारी करना </vt:lpstr>
      <vt:lpstr>भाग II- सरकारी खाते में पैसे जमा करने की प्रक्रियापैसे का भुगतानSection II- Procedure for paying money into the Government Account Payment of money </vt:lpstr>
      <vt:lpstr>चालान का ज्ञापनMemorandum of challans </vt:lpstr>
      <vt:lpstr>सरकारी खाते में पेमेंट के लिए ट्रेज़री में प्रक्रिया</vt:lpstr>
      <vt:lpstr>Slide 23</vt:lpstr>
      <vt:lpstr>Slide 24</vt:lpstr>
      <vt:lpstr>Slide 25</vt:lpstr>
      <vt:lpstr>Slide 26</vt:lpstr>
      <vt:lpstr>   Public Works Department</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RAM NARESH THAKUR</dc:creator>
  <cp:lastModifiedBy>Bablu</cp:lastModifiedBy>
  <cp:revision>204</cp:revision>
  <cp:lastPrinted>2016-04-05T07:23:35Z</cp:lastPrinted>
  <dcterms:created xsi:type="dcterms:W3CDTF">2006-08-16T00:00:00Z</dcterms:created>
  <dcterms:modified xsi:type="dcterms:W3CDTF">2026-09-02T04:31:11Z</dcterms:modified>
</cp:coreProperties>
</file>